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0"/>
  </p:notesMasterIdLst>
  <p:sldIdLst>
    <p:sldId id="256" r:id="rId2"/>
    <p:sldId id="257" r:id="rId3"/>
    <p:sldId id="258" r:id="rId4"/>
    <p:sldId id="259" r:id="rId5"/>
    <p:sldId id="260" r:id="rId6"/>
    <p:sldId id="261" r:id="rId7"/>
    <p:sldId id="262" r:id="rId8"/>
    <p:sldId id="263" r:id="rId9"/>
    <p:sldId id="264" r:id="rId10"/>
    <p:sldId id="310" r:id="rId11"/>
    <p:sldId id="333" r:id="rId12"/>
    <p:sldId id="266" r:id="rId13"/>
    <p:sldId id="267" r:id="rId14"/>
    <p:sldId id="268" r:id="rId15"/>
    <p:sldId id="269" r:id="rId16"/>
    <p:sldId id="270" r:id="rId17"/>
    <p:sldId id="271" r:id="rId18"/>
    <p:sldId id="272" r:id="rId19"/>
    <p:sldId id="273" r:id="rId20"/>
    <p:sldId id="274" r:id="rId21"/>
    <p:sldId id="336" r:id="rId22"/>
    <p:sldId id="275" r:id="rId23"/>
    <p:sldId id="276" r:id="rId24"/>
    <p:sldId id="277" r:id="rId25"/>
    <p:sldId id="278" r:id="rId26"/>
    <p:sldId id="279" r:id="rId27"/>
    <p:sldId id="311" r:id="rId28"/>
    <p:sldId id="312" r:id="rId29"/>
    <p:sldId id="313" r:id="rId30"/>
    <p:sldId id="314" r:id="rId31"/>
    <p:sldId id="280" r:id="rId32"/>
    <p:sldId id="316" r:id="rId33"/>
    <p:sldId id="317" r:id="rId34"/>
    <p:sldId id="318" r:id="rId35"/>
    <p:sldId id="319" r:id="rId36"/>
    <p:sldId id="281" r:id="rId37"/>
    <p:sldId id="321" r:id="rId38"/>
    <p:sldId id="322" r:id="rId39"/>
    <p:sldId id="323" r:id="rId40"/>
    <p:sldId id="324" r:id="rId41"/>
    <p:sldId id="326" r:id="rId42"/>
    <p:sldId id="325" r:id="rId43"/>
    <p:sldId id="327" r:id="rId44"/>
    <p:sldId id="288" r:id="rId45"/>
    <p:sldId id="330" r:id="rId46"/>
    <p:sldId id="329" r:id="rId47"/>
    <p:sldId id="331" r:id="rId48"/>
    <p:sldId id="332" r:id="rId49"/>
    <p:sldId id="289" r:id="rId50"/>
    <p:sldId id="290" r:id="rId51"/>
    <p:sldId id="291" r:id="rId52"/>
    <p:sldId id="292" r:id="rId53"/>
    <p:sldId id="293" r:id="rId54"/>
    <p:sldId id="294" r:id="rId55"/>
    <p:sldId id="295" r:id="rId56"/>
    <p:sldId id="296" r:id="rId57"/>
    <p:sldId id="297" r:id="rId58"/>
    <p:sldId id="298" r:id="rId59"/>
    <p:sldId id="299" r:id="rId60"/>
    <p:sldId id="300" r:id="rId61"/>
    <p:sldId id="301" r:id="rId62"/>
    <p:sldId id="303" r:id="rId63"/>
    <p:sldId id="304" r:id="rId64"/>
    <p:sldId id="305" r:id="rId65"/>
    <p:sldId id="306" r:id="rId66"/>
    <p:sldId id="307" r:id="rId67"/>
    <p:sldId id="302" r:id="rId68"/>
    <p:sldId id="309" r:id="rId6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Segoe UI"/>
          <a:ea typeface="Segoe UI"/>
          <a:cs typeface="Segoe U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5D3CB"/>
          </a:solidFill>
        </a:fill>
      </a:tcStyle>
    </a:wholeTbl>
    <a:band2H>
      <a:tcTxStyle/>
      <a:tcStyle>
        <a:tcBdr/>
        <a:fill>
          <a:solidFill>
            <a:srgbClr val="FAEAE7"/>
          </a:solidFill>
        </a:fill>
      </a:tcStyle>
    </a:band2H>
    <a:firstCol>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Segoe UI"/>
          <a:ea typeface="Segoe UI"/>
          <a:cs typeface="Segoe U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E0EC"/>
          </a:solidFill>
        </a:fill>
      </a:tcStyle>
    </a:wholeTbl>
    <a:band2H>
      <a:tcTxStyle/>
      <a:tcStyle>
        <a:tcBdr/>
        <a:fill>
          <a:solidFill>
            <a:srgbClr val="E9F0F6"/>
          </a:solidFill>
        </a:fill>
      </a:tcStyle>
    </a:band2H>
    <a:firstCol>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Segoe UI"/>
          <a:ea typeface="Segoe UI"/>
          <a:cs typeface="Segoe U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BD2"/>
          </a:solidFill>
        </a:fill>
      </a:tcStyle>
    </a:wholeTbl>
    <a:band2H>
      <a:tcTxStyle/>
      <a:tcStyle>
        <a:tcBdr/>
        <a:fill>
          <a:solidFill>
            <a:srgbClr val="E8EEEA"/>
          </a:solidFill>
        </a:fill>
      </a:tcStyle>
    </a:band2H>
    <a:firstCol>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Segoe UI"/>
          <a:ea typeface="Segoe UI"/>
          <a:cs typeface="Segoe U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Segoe UI"/>
          <a:ea typeface="Segoe UI"/>
          <a:cs typeface="Segoe U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Segoe UI"/>
          <a:ea typeface="Segoe UI"/>
          <a:cs typeface="Segoe U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Segoe UI"/>
          <a:ea typeface="Segoe UI"/>
          <a:cs typeface="Segoe U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Segoe UI"/>
          <a:ea typeface="Segoe UI"/>
          <a:cs typeface="Segoe U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a:tcStyle>
        <a:tcBdr/>
        <a:fill>
          <a:solidFill>
            <a:srgbClr val="FFFFFF"/>
          </a:solidFill>
        </a:fill>
      </a:tcStyle>
    </a:band2H>
    <a:firstCol>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
          <a:latin typeface="Segoe UI"/>
          <a:ea typeface="Segoe UI"/>
          <a:cs typeface="Segoe U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9" name="Shape 129"/>
          <p:cNvSpPr>
            <a:spLocks noGrp="1" noRot="1" noChangeAspect="1"/>
          </p:cNvSpPr>
          <p:nvPr>
            <p:ph type="sldImg"/>
          </p:nvPr>
        </p:nvSpPr>
        <p:spPr>
          <a:xfrm>
            <a:off x="1143000" y="685800"/>
            <a:ext cx="4572000" cy="3429000"/>
          </a:xfrm>
          <a:prstGeom prst="rect">
            <a:avLst/>
          </a:prstGeom>
        </p:spPr>
        <p:txBody>
          <a:bodyPr/>
          <a:lstStyle/>
          <a:p>
            <a:endParaRPr/>
          </a:p>
        </p:txBody>
      </p:sp>
      <p:sp>
        <p:nvSpPr>
          <p:cNvPr id="130" name="Shape 13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spcBef>
        <a:spcPts val="400"/>
      </a:spcBef>
      <a:defRPr sz="1200">
        <a:latin typeface="+mn-lt"/>
        <a:ea typeface="+mn-ea"/>
        <a:cs typeface="+mn-cs"/>
        <a:sym typeface="Arial"/>
      </a:defRPr>
    </a:lvl1pPr>
    <a:lvl2pPr indent="228600" latinLnBrk="0">
      <a:spcBef>
        <a:spcPts val="400"/>
      </a:spcBef>
      <a:defRPr sz="1200">
        <a:latin typeface="+mn-lt"/>
        <a:ea typeface="+mn-ea"/>
        <a:cs typeface="+mn-cs"/>
        <a:sym typeface="Arial"/>
      </a:defRPr>
    </a:lvl2pPr>
    <a:lvl3pPr indent="457200" latinLnBrk="0">
      <a:spcBef>
        <a:spcPts val="400"/>
      </a:spcBef>
      <a:defRPr sz="1200">
        <a:latin typeface="+mn-lt"/>
        <a:ea typeface="+mn-ea"/>
        <a:cs typeface="+mn-cs"/>
        <a:sym typeface="Arial"/>
      </a:defRPr>
    </a:lvl3pPr>
    <a:lvl4pPr indent="685800" latinLnBrk="0">
      <a:spcBef>
        <a:spcPts val="400"/>
      </a:spcBef>
      <a:defRPr sz="1200">
        <a:latin typeface="+mn-lt"/>
        <a:ea typeface="+mn-ea"/>
        <a:cs typeface="+mn-cs"/>
        <a:sym typeface="Arial"/>
      </a:defRPr>
    </a:lvl4pPr>
    <a:lvl5pPr indent="914400" latinLnBrk="0">
      <a:spcBef>
        <a:spcPts val="400"/>
      </a:spcBef>
      <a:defRPr sz="1200">
        <a:latin typeface="+mn-lt"/>
        <a:ea typeface="+mn-ea"/>
        <a:cs typeface="+mn-cs"/>
        <a:sym typeface="Arial"/>
      </a:defRPr>
    </a:lvl5pPr>
    <a:lvl6pPr indent="1143000" latinLnBrk="0">
      <a:spcBef>
        <a:spcPts val="400"/>
      </a:spcBef>
      <a:defRPr sz="1200">
        <a:latin typeface="+mn-lt"/>
        <a:ea typeface="+mn-ea"/>
        <a:cs typeface="+mn-cs"/>
        <a:sym typeface="Arial"/>
      </a:defRPr>
    </a:lvl6pPr>
    <a:lvl7pPr indent="1371600" latinLnBrk="0">
      <a:spcBef>
        <a:spcPts val="400"/>
      </a:spcBef>
      <a:defRPr sz="1200">
        <a:latin typeface="+mn-lt"/>
        <a:ea typeface="+mn-ea"/>
        <a:cs typeface="+mn-cs"/>
        <a:sym typeface="Arial"/>
      </a:defRPr>
    </a:lvl7pPr>
    <a:lvl8pPr indent="1600200" latinLnBrk="0">
      <a:spcBef>
        <a:spcPts val="400"/>
      </a:spcBef>
      <a:defRPr sz="1200">
        <a:latin typeface="+mn-lt"/>
        <a:ea typeface="+mn-ea"/>
        <a:cs typeface="+mn-cs"/>
        <a:sym typeface="Arial"/>
      </a:defRPr>
    </a:lvl8pPr>
    <a:lvl9pPr indent="1828800" latinLnBrk="0">
      <a:spcBef>
        <a:spcPts val="400"/>
      </a:spcBef>
      <a:defRPr sz="1200">
        <a:latin typeface="+mn-lt"/>
        <a:ea typeface="+mn-ea"/>
        <a:cs typeface="+mn-cs"/>
        <a:sym typeface="Arial"/>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
    <p:bg>
      <p:bgPr>
        <a:solidFill>
          <a:srgbClr val="FFFFFF"/>
        </a:solidFill>
        <a:effectLst/>
      </p:bgPr>
    </p:bg>
    <p:spTree>
      <p:nvGrpSpPr>
        <p:cNvPr id="1" name=""/>
        <p:cNvGrpSpPr/>
        <p:nvPr/>
      </p:nvGrpSpPr>
      <p:grpSpPr>
        <a:xfrm>
          <a:off x="0" y="0"/>
          <a:ext cx="0" cy="0"/>
          <a:chOff x="0" y="0"/>
          <a:chExt cx="0" cy="0"/>
        </a:xfrm>
      </p:grpSpPr>
      <p:pic>
        <p:nvPicPr>
          <p:cNvPr id="11" name="Graphic 1" descr="Graphic 1"/>
          <p:cNvPicPr>
            <a:picLocks noChangeAspect="1"/>
          </p:cNvPicPr>
          <p:nvPr/>
        </p:nvPicPr>
        <p:blipFill>
          <a:blip r:embed="rId2"/>
          <a:stretch>
            <a:fillRect/>
          </a:stretch>
        </p:blipFill>
        <p:spPr>
          <a:xfrm>
            <a:off x="0" y="0"/>
            <a:ext cx="12192000" cy="6858000"/>
          </a:xfrm>
          <a:prstGeom prst="rect">
            <a:avLst/>
          </a:prstGeom>
          <a:ln w="12700">
            <a:miter lim="400000"/>
          </a:ln>
        </p:spPr>
      </p:pic>
      <p:sp>
        <p:nvSpPr>
          <p:cNvPr id="12" name="Title Text"/>
          <p:cNvSpPr txBox="1">
            <a:spLocks noGrp="1"/>
          </p:cNvSpPr>
          <p:nvPr>
            <p:ph type="title"/>
          </p:nvPr>
        </p:nvSpPr>
        <p:spPr>
          <a:xfrm>
            <a:off x="2581655" y="2304288"/>
            <a:ext cx="7022594" cy="2258568"/>
          </a:xfrm>
          <a:prstGeom prst="rect">
            <a:avLst/>
          </a:prstGeom>
        </p:spPr>
        <p:txBody>
          <a:bodyPr/>
          <a:lstStyle>
            <a:lvl1pPr algn="ctr">
              <a:lnSpc>
                <a:spcPct val="110000"/>
              </a:lnSpc>
              <a:defRPr sz="4800" b="1">
                <a:solidFill>
                  <a:srgbClr val="70BAB2"/>
                </a:solidFill>
              </a:defRPr>
            </a:lvl1pPr>
          </a:lstStyle>
          <a:p>
            <a:r>
              <a:t>Title Text</a:t>
            </a:r>
          </a:p>
        </p:txBody>
      </p:sp>
      <p:sp>
        <p:nvSpPr>
          <p:cNvPr id="13"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One Photo Content">
    <p:bg>
      <p:bgPr>
        <a:solidFill>
          <a:schemeClr val="accent4"/>
        </a:solidFill>
        <a:effectLst/>
      </p:bgPr>
    </p:bg>
    <p:spTree>
      <p:nvGrpSpPr>
        <p:cNvPr id="1" name=""/>
        <p:cNvGrpSpPr/>
        <p:nvPr/>
      </p:nvGrpSpPr>
      <p:grpSpPr>
        <a:xfrm>
          <a:off x="0" y="0"/>
          <a:ext cx="0" cy="0"/>
          <a:chOff x="0" y="0"/>
          <a:chExt cx="0" cy="0"/>
        </a:xfrm>
      </p:grpSpPr>
      <p:sp>
        <p:nvSpPr>
          <p:cNvPr id="20" name="Body Level One…"/>
          <p:cNvSpPr txBox="1">
            <a:spLocks noGrp="1"/>
          </p:cNvSpPr>
          <p:nvPr>
            <p:ph type="body" sz="half" idx="1"/>
          </p:nvPr>
        </p:nvSpPr>
        <p:spPr>
          <a:xfrm>
            <a:off x="762000" y="1905000"/>
            <a:ext cx="5334000" cy="3276600"/>
          </a:xfrm>
          <a:prstGeom prst="rect">
            <a:avLst/>
          </a:prstGeom>
        </p:spPr>
        <p:txBody>
          <a:bodyPr/>
          <a:lstStyle>
            <a:lvl1pPr marL="0" indent="0">
              <a:buSzTx/>
              <a:buFontTx/>
              <a:buNone/>
              <a:defRPr sz="1800" b="1">
                <a:solidFill>
                  <a:srgbClr val="41867E"/>
                </a:solidFill>
              </a:defRPr>
            </a:lvl1pPr>
            <a:lvl2pPr marL="283463" indent="-283463">
              <a:buFontTx/>
              <a:defRPr sz="1800" b="1">
                <a:solidFill>
                  <a:srgbClr val="41867E"/>
                </a:solidFill>
              </a:defRPr>
            </a:lvl2pPr>
            <a:lvl3pPr marL="1120139" indent="-205739">
              <a:buFontTx/>
              <a:defRPr sz="1800" b="1">
                <a:solidFill>
                  <a:srgbClr val="41867E"/>
                </a:solidFill>
              </a:defRPr>
            </a:lvl3pPr>
            <a:lvl4pPr marL="1600200" indent="-228600">
              <a:buFontTx/>
              <a:defRPr sz="1800" b="1">
                <a:solidFill>
                  <a:srgbClr val="41867E"/>
                </a:solidFill>
              </a:defRPr>
            </a:lvl4pPr>
            <a:lvl5pPr marL="2057400" indent="-228600">
              <a:buFontTx/>
              <a:defRPr sz="1800" b="1">
                <a:solidFill>
                  <a:srgbClr val="41867E"/>
                </a:solidFill>
              </a:defRPr>
            </a:lvl5pPr>
          </a:lstStyle>
          <a:p>
            <a:r>
              <a:t>Body Level One</a:t>
            </a:r>
          </a:p>
          <a:p>
            <a:pPr lvl="1"/>
            <a:r>
              <a:t>Body Level Two</a:t>
            </a:r>
          </a:p>
          <a:p>
            <a:pPr lvl="2"/>
            <a:r>
              <a:t>Body Level Three</a:t>
            </a:r>
          </a:p>
          <a:p>
            <a:pPr lvl="3"/>
            <a:r>
              <a:t>Body Level Four</a:t>
            </a:r>
          </a:p>
          <a:p>
            <a:pPr lvl="4"/>
            <a:r>
              <a:t>Body Level Five</a:t>
            </a:r>
          </a:p>
        </p:txBody>
      </p:sp>
      <p:sp>
        <p:nvSpPr>
          <p:cNvPr id="21" name="Picture Placeholder 13"/>
          <p:cNvSpPr>
            <a:spLocks noGrp="1"/>
          </p:cNvSpPr>
          <p:nvPr>
            <p:ph type="pic" sz="half" idx="21"/>
          </p:nvPr>
        </p:nvSpPr>
        <p:spPr>
          <a:xfrm>
            <a:off x="6858000" y="715962"/>
            <a:ext cx="4572000" cy="5113337"/>
          </a:xfrm>
          <a:prstGeom prst="rect">
            <a:avLst/>
          </a:prstGeom>
        </p:spPr>
        <p:txBody>
          <a:bodyPr lIns="91439" rIns="91439">
            <a:noAutofit/>
          </a:bodyPr>
          <a:lstStyle/>
          <a:p>
            <a:endParaRPr/>
          </a:p>
        </p:txBody>
      </p:sp>
      <p:pic>
        <p:nvPicPr>
          <p:cNvPr id="22" name="Graphic 1" descr="Graphic 1"/>
          <p:cNvPicPr>
            <a:picLocks noChangeAspect="1"/>
          </p:cNvPicPr>
          <p:nvPr/>
        </p:nvPicPr>
        <p:blipFill>
          <a:blip r:embed="rId2"/>
          <a:stretch>
            <a:fillRect/>
          </a:stretch>
        </p:blipFill>
        <p:spPr>
          <a:xfrm>
            <a:off x="0" y="5074048"/>
            <a:ext cx="6407957" cy="1783952"/>
          </a:xfrm>
          <a:prstGeom prst="rect">
            <a:avLst/>
          </a:prstGeom>
          <a:ln w="12700">
            <a:miter lim="400000"/>
          </a:ln>
        </p:spPr>
      </p:pic>
      <p:sp>
        <p:nvSpPr>
          <p:cNvPr id="23" name="Title Text"/>
          <p:cNvSpPr txBox="1">
            <a:spLocks noGrp="1"/>
          </p:cNvSpPr>
          <p:nvPr>
            <p:ph type="title"/>
          </p:nvPr>
        </p:nvSpPr>
        <p:spPr>
          <a:xfrm>
            <a:off x="762000" y="715960"/>
            <a:ext cx="5334000" cy="1189039"/>
          </a:xfrm>
          <a:prstGeom prst="rect">
            <a:avLst/>
          </a:prstGeom>
        </p:spPr>
        <p:txBody>
          <a:bodyPr anchor="t"/>
          <a:lstStyle>
            <a:lvl1pPr>
              <a:spcBef>
                <a:spcPts val="1000"/>
              </a:spcBef>
              <a:defRPr sz="4000" b="1">
                <a:solidFill>
                  <a:schemeClr val="accent1"/>
                </a:solidFill>
              </a:defRPr>
            </a:lvl1pPr>
          </a:lstStyle>
          <a:p>
            <a:r>
              <a:t>Title Text</a:t>
            </a:r>
          </a:p>
        </p:txBody>
      </p:sp>
      <p:sp>
        <p:nvSpPr>
          <p:cNvPr id="24"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Right Pattern Content Dark">
    <p:bg>
      <p:bgPr>
        <a:solidFill>
          <a:schemeClr val="accent3"/>
        </a:solidFill>
        <a:effectLst/>
      </p:bgPr>
    </p:bg>
    <p:spTree>
      <p:nvGrpSpPr>
        <p:cNvPr id="1" name=""/>
        <p:cNvGrpSpPr/>
        <p:nvPr/>
      </p:nvGrpSpPr>
      <p:grpSpPr>
        <a:xfrm>
          <a:off x="0" y="0"/>
          <a:ext cx="0" cy="0"/>
          <a:chOff x="0" y="0"/>
          <a:chExt cx="0" cy="0"/>
        </a:xfrm>
      </p:grpSpPr>
      <p:sp>
        <p:nvSpPr>
          <p:cNvPr id="43" name="Body Level One…"/>
          <p:cNvSpPr txBox="1">
            <a:spLocks noGrp="1"/>
          </p:cNvSpPr>
          <p:nvPr>
            <p:ph type="body" sz="half" idx="1"/>
          </p:nvPr>
        </p:nvSpPr>
        <p:spPr>
          <a:xfrm>
            <a:off x="762000" y="1905000"/>
            <a:ext cx="6477000" cy="3276600"/>
          </a:xfrm>
          <a:prstGeom prst="rect">
            <a:avLst/>
          </a:prstGeom>
        </p:spPr>
        <p:txBody>
          <a:bodyPr/>
          <a:lstStyle>
            <a:lvl1pPr marL="0" indent="0">
              <a:buSzTx/>
              <a:buFontTx/>
              <a:buNone/>
              <a:defRPr sz="1800" b="1"/>
            </a:lvl1pPr>
            <a:lvl2pPr marL="283463" indent="-283463">
              <a:buFontTx/>
              <a:defRPr sz="1800" b="1"/>
            </a:lvl2pPr>
            <a:lvl3pPr marL="1120139" indent="-205739">
              <a:buFontTx/>
              <a:defRPr sz="1800" b="1"/>
            </a:lvl3pPr>
            <a:lvl4pPr marL="1600200" indent="-228600">
              <a:buFontTx/>
              <a:defRPr sz="1800" b="1"/>
            </a:lvl4pPr>
            <a:lvl5pPr marL="2057400" indent="-228600">
              <a:buFontTx/>
              <a:defRPr sz="1800" b="1"/>
            </a:lvl5pPr>
          </a:lstStyle>
          <a:p>
            <a:r>
              <a:t>Body Level One</a:t>
            </a:r>
          </a:p>
          <a:p>
            <a:pPr lvl="1"/>
            <a:r>
              <a:t>Body Level Two</a:t>
            </a:r>
          </a:p>
          <a:p>
            <a:pPr lvl="2"/>
            <a:r>
              <a:t>Body Level Three</a:t>
            </a:r>
          </a:p>
          <a:p>
            <a:pPr lvl="3"/>
            <a:r>
              <a:t>Body Level Four</a:t>
            </a:r>
          </a:p>
          <a:p>
            <a:pPr lvl="4"/>
            <a:r>
              <a:t>Body Level Five</a:t>
            </a:r>
          </a:p>
        </p:txBody>
      </p:sp>
      <p:pic>
        <p:nvPicPr>
          <p:cNvPr id="44" name="Graphic 1" descr="Graphic 1"/>
          <p:cNvPicPr>
            <a:picLocks noChangeAspect="1"/>
          </p:cNvPicPr>
          <p:nvPr/>
        </p:nvPicPr>
        <p:blipFill>
          <a:blip r:embed="rId2"/>
          <a:stretch>
            <a:fillRect/>
          </a:stretch>
        </p:blipFill>
        <p:spPr>
          <a:xfrm>
            <a:off x="9055106" y="0"/>
            <a:ext cx="3136895" cy="6858000"/>
          </a:xfrm>
          <a:prstGeom prst="rect">
            <a:avLst/>
          </a:prstGeom>
          <a:ln w="12700">
            <a:miter lim="400000"/>
          </a:ln>
        </p:spPr>
      </p:pic>
      <p:sp>
        <p:nvSpPr>
          <p:cNvPr id="45" name="Title Text"/>
          <p:cNvSpPr txBox="1">
            <a:spLocks noGrp="1"/>
          </p:cNvSpPr>
          <p:nvPr>
            <p:ph type="title"/>
          </p:nvPr>
        </p:nvSpPr>
        <p:spPr>
          <a:xfrm>
            <a:off x="761998" y="715960"/>
            <a:ext cx="6477000" cy="1189039"/>
          </a:xfrm>
          <a:prstGeom prst="rect">
            <a:avLst/>
          </a:prstGeom>
        </p:spPr>
        <p:txBody>
          <a:bodyPr anchor="t"/>
          <a:lstStyle>
            <a:lvl1pPr>
              <a:spcBef>
                <a:spcPts val="1000"/>
              </a:spcBef>
              <a:defRPr sz="4000" b="1"/>
            </a:lvl1pPr>
          </a:lstStyle>
          <a:p>
            <a:r>
              <a:t>Title Text</a:t>
            </a:r>
          </a:p>
        </p:txBody>
      </p:sp>
      <p:sp>
        <p:nvSpPr>
          <p:cNvPr id="46"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Right Pattern Content Light">
    <p:bg>
      <p:bgPr>
        <a:solidFill>
          <a:srgbClr val="FFFFFF"/>
        </a:solidFill>
        <a:effectLst/>
      </p:bgPr>
    </p:bg>
    <p:spTree>
      <p:nvGrpSpPr>
        <p:cNvPr id="1" name=""/>
        <p:cNvGrpSpPr/>
        <p:nvPr/>
      </p:nvGrpSpPr>
      <p:grpSpPr>
        <a:xfrm>
          <a:off x="0" y="0"/>
          <a:ext cx="0" cy="0"/>
          <a:chOff x="0" y="0"/>
          <a:chExt cx="0" cy="0"/>
        </a:xfrm>
      </p:grpSpPr>
      <p:sp>
        <p:nvSpPr>
          <p:cNvPr id="53" name="Body Level One…"/>
          <p:cNvSpPr txBox="1">
            <a:spLocks noGrp="1"/>
          </p:cNvSpPr>
          <p:nvPr>
            <p:ph type="body" sz="half" idx="1"/>
          </p:nvPr>
        </p:nvSpPr>
        <p:spPr>
          <a:xfrm>
            <a:off x="762000" y="1905000"/>
            <a:ext cx="6477000" cy="3276600"/>
          </a:xfrm>
          <a:prstGeom prst="rect">
            <a:avLst/>
          </a:prstGeom>
        </p:spPr>
        <p:txBody>
          <a:bodyPr/>
          <a:lstStyle>
            <a:lvl1pPr marL="0" indent="0">
              <a:buSzTx/>
              <a:buFontTx/>
              <a:buNone/>
              <a:defRPr sz="1800" b="1">
                <a:solidFill>
                  <a:srgbClr val="77330E"/>
                </a:solidFill>
              </a:defRPr>
            </a:lvl1pPr>
            <a:lvl2pPr marL="283463" indent="-283463">
              <a:buFontTx/>
              <a:defRPr sz="1800" b="1">
                <a:solidFill>
                  <a:srgbClr val="77330E"/>
                </a:solidFill>
              </a:defRPr>
            </a:lvl2pPr>
            <a:lvl3pPr marL="1120139" indent="-205739">
              <a:buFontTx/>
              <a:defRPr sz="1800" b="1">
                <a:solidFill>
                  <a:srgbClr val="77330E"/>
                </a:solidFill>
              </a:defRPr>
            </a:lvl3pPr>
            <a:lvl4pPr marL="1600200" indent="-228600">
              <a:buFontTx/>
              <a:defRPr sz="1800" b="1">
                <a:solidFill>
                  <a:srgbClr val="77330E"/>
                </a:solidFill>
              </a:defRPr>
            </a:lvl4pPr>
            <a:lvl5pPr marL="2057400" indent="-228600">
              <a:buFontTx/>
              <a:defRPr sz="1800" b="1">
                <a:solidFill>
                  <a:srgbClr val="77330E"/>
                </a:solidFill>
              </a:defRPr>
            </a:lvl5pPr>
          </a:lstStyle>
          <a:p>
            <a:r>
              <a:t>Body Level One</a:t>
            </a:r>
          </a:p>
          <a:p>
            <a:pPr lvl="1"/>
            <a:r>
              <a:t>Body Level Two</a:t>
            </a:r>
          </a:p>
          <a:p>
            <a:pPr lvl="2"/>
            <a:r>
              <a:t>Body Level Three</a:t>
            </a:r>
          </a:p>
          <a:p>
            <a:pPr lvl="3"/>
            <a:r>
              <a:t>Body Level Four</a:t>
            </a:r>
          </a:p>
          <a:p>
            <a:pPr lvl="4"/>
            <a:r>
              <a:t>Body Level Five</a:t>
            </a:r>
          </a:p>
        </p:txBody>
      </p:sp>
      <p:pic>
        <p:nvPicPr>
          <p:cNvPr id="54" name="Graphic 1" descr="Graphic 1"/>
          <p:cNvPicPr>
            <a:picLocks noChangeAspect="1"/>
          </p:cNvPicPr>
          <p:nvPr/>
        </p:nvPicPr>
        <p:blipFill>
          <a:blip r:embed="rId2"/>
          <a:stretch>
            <a:fillRect/>
          </a:stretch>
        </p:blipFill>
        <p:spPr>
          <a:xfrm>
            <a:off x="9055106" y="0"/>
            <a:ext cx="3136895" cy="6858000"/>
          </a:xfrm>
          <a:prstGeom prst="rect">
            <a:avLst/>
          </a:prstGeom>
          <a:ln w="12700">
            <a:miter lim="400000"/>
          </a:ln>
        </p:spPr>
      </p:pic>
      <p:sp>
        <p:nvSpPr>
          <p:cNvPr id="55" name="Title Text"/>
          <p:cNvSpPr txBox="1">
            <a:spLocks noGrp="1"/>
          </p:cNvSpPr>
          <p:nvPr>
            <p:ph type="title"/>
          </p:nvPr>
        </p:nvSpPr>
        <p:spPr>
          <a:xfrm>
            <a:off x="761998" y="715960"/>
            <a:ext cx="6477000" cy="1189039"/>
          </a:xfrm>
          <a:prstGeom prst="rect">
            <a:avLst/>
          </a:prstGeom>
        </p:spPr>
        <p:txBody>
          <a:bodyPr anchor="t"/>
          <a:lstStyle>
            <a:lvl1pPr>
              <a:spcBef>
                <a:spcPts val="1000"/>
              </a:spcBef>
              <a:defRPr sz="4000" b="1">
                <a:solidFill>
                  <a:schemeClr val="accent1"/>
                </a:solidFill>
              </a:defRPr>
            </a:lvl1pPr>
          </a:lstStyle>
          <a:p>
            <a:r>
              <a:t>Title Text</a:t>
            </a:r>
          </a:p>
        </p:txBody>
      </p:sp>
      <p:sp>
        <p:nvSpPr>
          <p:cNvPr id="56"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Left Pattern Content">
    <p:bg>
      <p:bgPr>
        <a:solidFill>
          <a:srgbClr val="FFFFFF"/>
        </a:solidFill>
        <a:effectLst/>
      </p:bgPr>
    </p:bg>
    <p:spTree>
      <p:nvGrpSpPr>
        <p:cNvPr id="1" name=""/>
        <p:cNvGrpSpPr/>
        <p:nvPr/>
      </p:nvGrpSpPr>
      <p:grpSpPr>
        <a:xfrm>
          <a:off x="0" y="0"/>
          <a:ext cx="0" cy="0"/>
          <a:chOff x="0" y="0"/>
          <a:chExt cx="0" cy="0"/>
        </a:xfrm>
      </p:grpSpPr>
      <p:sp>
        <p:nvSpPr>
          <p:cNvPr id="63" name="Body Level One…"/>
          <p:cNvSpPr txBox="1">
            <a:spLocks noGrp="1"/>
          </p:cNvSpPr>
          <p:nvPr>
            <p:ph type="body" sz="half" idx="1"/>
          </p:nvPr>
        </p:nvSpPr>
        <p:spPr>
          <a:xfrm>
            <a:off x="4457700" y="1905000"/>
            <a:ext cx="7219044" cy="3276600"/>
          </a:xfrm>
          <a:prstGeom prst="rect">
            <a:avLst/>
          </a:prstGeom>
        </p:spPr>
        <p:txBody>
          <a:bodyPr/>
          <a:lstStyle>
            <a:lvl1pPr marL="0" indent="0">
              <a:buSzTx/>
              <a:buFontTx/>
              <a:buNone/>
              <a:defRPr sz="1800" b="1">
                <a:solidFill>
                  <a:srgbClr val="77330E"/>
                </a:solidFill>
              </a:defRPr>
            </a:lvl1pPr>
            <a:lvl2pPr marL="283463" indent="-283463">
              <a:buFontTx/>
              <a:defRPr sz="1800" b="1">
                <a:solidFill>
                  <a:srgbClr val="77330E"/>
                </a:solidFill>
              </a:defRPr>
            </a:lvl2pPr>
            <a:lvl3pPr marL="1120139" indent="-205739">
              <a:buFontTx/>
              <a:defRPr sz="1800" b="1">
                <a:solidFill>
                  <a:srgbClr val="77330E"/>
                </a:solidFill>
              </a:defRPr>
            </a:lvl3pPr>
            <a:lvl4pPr marL="1600200" indent="-228600">
              <a:buFontTx/>
              <a:defRPr sz="1800" b="1">
                <a:solidFill>
                  <a:srgbClr val="77330E"/>
                </a:solidFill>
              </a:defRPr>
            </a:lvl4pPr>
            <a:lvl5pPr marL="2057400" indent="-228600">
              <a:buFontTx/>
              <a:defRPr sz="1800" b="1">
                <a:solidFill>
                  <a:srgbClr val="77330E"/>
                </a:solidFill>
              </a:defRPr>
            </a:lvl5pPr>
          </a:lstStyle>
          <a:p>
            <a:r>
              <a:t>Body Level One</a:t>
            </a:r>
          </a:p>
          <a:p>
            <a:pPr lvl="1"/>
            <a:r>
              <a:t>Body Level Two</a:t>
            </a:r>
          </a:p>
          <a:p>
            <a:pPr lvl="2"/>
            <a:r>
              <a:t>Body Level Three</a:t>
            </a:r>
          </a:p>
          <a:p>
            <a:pPr lvl="3"/>
            <a:r>
              <a:t>Body Level Four</a:t>
            </a:r>
          </a:p>
          <a:p>
            <a:pPr lvl="4"/>
            <a:r>
              <a:t>Body Level Five</a:t>
            </a:r>
          </a:p>
        </p:txBody>
      </p:sp>
      <p:pic>
        <p:nvPicPr>
          <p:cNvPr id="64" name="Graphic 1" descr="Graphic 1"/>
          <p:cNvPicPr>
            <a:picLocks noChangeAspect="1"/>
          </p:cNvPicPr>
          <p:nvPr/>
        </p:nvPicPr>
        <p:blipFill>
          <a:blip r:embed="rId2"/>
          <a:stretch>
            <a:fillRect/>
          </a:stretch>
        </p:blipFill>
        <p:spPr>
          <a:xfrm>
            <a:off x="0" y="403"/>
            <a:ext cx="3720664" cy="6857194"/>
          </a:xfrm>
          <a:prstGeom prst="rect">
            <a:avLst/>
          </a:prstGeom>
          <a:ln w="12700">
            <a:miter lim="400000"/>
          </a:ln>
        </p:spPr>
      </p:pic>
      <p:sp>
        <p:nvSpPr>
          <p:cNvPr id="65" name="Title Text"/>
          <p:cNvSpPr txBox="1">
            <a:spLocks noGrp="1"/>
          </p:cNvSpPr>
          <p:nvPr>
            <p:ph type="title"/>
          </p:nvPr>
        </p:nvSpPr>
        <p:spPr>
          <a:xfrm>
            <a:off x="4457698" y="715960"/>
            <a:ext cx="7219044" cy="1189039"/>
          </a:xfrm>
          <a:prstGeom prst="rect">
            <a:avLst/>
          </a:prstGeom>
        </p:spPr>
        <p:txBody>
          <a:bodyPr anchor="t"/>
          <a:lstStyle>
            <a:lvl1pPr>
              <a:spcBef>
                <a:spcPts val="1000"/>
              </a:spcBef>
              <a:defRPr sz="4000" b="1">
                <a:solidFill>
                  <a:schemeClr val="accent1"/>
                </a:solidFill>
              </a:defRPr>
            </a:lvl1pPr>
          </a:lstStyle>
          <a:p>
            <a:r>
              <a:t>Title Text</a:t>
            </a:r>
          </a:p>
        </p:txBody>
      </p:sp>
      <p:sp>
        <p:nvSpPr>
          <p:cNvPr id="66"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ottom Pattern Black">
    <p:bg>
      <p:bgPr>
        <a:solidFill>
          <a:schemeClr val="accent4"/>
        </a:solidFill>
        <a:effectLst/>
      </p:bgPr>
    </p:bg>
    <p:spTree>
      <p:nvGrpSpPr>
        <p:cNvPr id="1" name=""/>
        <p:cNvGrpSpPr/>
        <p:nvPr/>
      </p:nvGrpSpPr>
      <p:grpSpPr>
        <a:xfrm>
          <a:off x="0" y="0"/>
          <a:ext cx="0" cy="0"/>
          <a:chOff x="0" y="0"/>
          <a:chExt cx="0" cy="0"/>
        </a:xfrm>
      </p:grpSpPr>
      <p:sp>
        <p:nvSpPr>
          <p:cNvPr id="93" name="Body Level One…"/>
          <p:cNvSpPr txBox="1">
            <a:spLocks noGrp="1"/>
          </p:cNvSpPr>
          <p:nvPr>
            <p:ph type="body" sz="quarter" idx="1" hasCustomPrompt="1"/>
          </p:nvPr>
        </p:nvSpPr>
        <p:spPr>
          <a:xfrm>
            <a:off x="2196307" y="3260704"/>
            <a:ext cx="7799387" cy="1534758"/>
          </a:xfrm>
          <a:prstGeom prst="rect">
            <a:avLst/>
          </a:prstGeom>
        </p:spPr>
        <p:txBody>
          <a:bodyPr lIns="0" tIns="0" rIns="0" bIns="0"/>
          <a:lstStyle>
            <a:lvl1pPr marL="0" indent="0" algn="ctr">
              <a:spcBef>
                <a:spcPts val="0"/>
              </a:spcBef>
              <a:buSzTx/>
              <a:buFontTx/>
              <a:buNone/>
              <a:defRPr sz="1800">
                <a:solidFill>
                  <a:srgbClr val="B24D15"/>
                </a:solidFill>
              </a:defRPr>
            </a:lvl1pPr>
            <a:lvl2pPr marL="628650" indent="-171450" algn="ctr">
              <a:spcBef>
                <a:spcPts val="0"/>
              </a:spcBef>
              <a:buFontTx/>
              <a:defRPr sz="1800">
                <a:solidFill>
                  <a:srgbClr val="B24D15"/>
                </a:solidFill>
              </a:defRPr>
            </a:lvl2pPr>
            <a:lvl3pPr marL="1120139" indent="-205739" algn="ctr">
              <a:spcBef>
                <a:spcPts val="0"/>
              </a:spcBef>
              <a:buFontTx/>
              <a:defRPr sz="1800">
                <a:solidFill>
                  <a:srgbClr val="B24D15"/>
                </a:solidFill>
              </a:defRPr>
            </a:lvl3pPr>
            <a:lvl4pPr marL="1600200" indent="-228600" algn="ctr">
              <a:spcBef>
                <a:spcPts val="0"/>
              </a:spcBef>
              <a:buFontTx/>
              <a:defRPr sz="1800">
                <a:solidFill>
                  <a:srgbClr val="B24D15"/>
                </a:solidFill>
              </a:defRPr>
            </a:lvl4pPr>
            <a:lvl5pPr marL="2057400" indent="-228600" algn="ctr">
              <a:spcBef>
                <a:spcPts val="0"/>
              </a:spcBef>
              <a:buFontTx/>
              <a:defRPr sz="1800">
                <a:solidFill>
                  <a:srgbClr val="B24D15"/>
                </a:solidFill>
              </a:defRPr>
            </a:lvl5pPr>
          </a:lstStyle>
          <a:p>
            <a:r>
              <a:t>Insert content here</a:t>
            </a:r>
          </a:p>
          <a:p>
            <a:pPr lvl="1"/>
            <a:endParaRPr/>
          </a:p>
          <a:p>
            <a:pPr lvl="2"/>
            <a:endParaRPr/>
          </a:p>
          <a:p>
            <a:pPr lvl="3"/>
            <a:endParaRPr/>
          </a:p>
          <a:p>
            <a:pPr lvl="4"/>
            <a:endParaRPr/>
          </a:p>
        </p:txBody>
      </p:sp>
      <p:sp>
        <p:nvSpPr>
          <p:cNvPr id="94" name="Click to edit Master text styles"/>
          <p:cNvSpPr txBox="1">
            <a:spLocks noGrp="1"/>
          </p:cNvSpPr>
          <p:nvPr>
            <p:ph type="title" hasCustomPrompt="1"/>
          </p:nvPr>
        </p:nvSpPr>
        <p:spPr>
          <a:xfrm>
            <a:off x="1525300" y="1995466"/>
            <a:ext cx="9141399" cy="615554"/>
          </a:xfrm>
          <a:prstGeom prst="rect">
            <a:avLst/>
          </a:prstGeom>
        </p:spPr>
        <p:txBody>
          <a:bodyPr lIns="0" tIns="0" rIns="0" bIns="0" anchor="b"/>
          <a:lstStyle>
            <a:lvl1pPr algn="ctr" defTabSz="932742">
              <a:lnSpc>
                <a:spcPct val="100000"/>
              </a:lnSpc>
              <a:defRPr sz="4000" b="1" spc="-50">
                <a:solidFill>
                  <a:schemeClr val="accent1"/>
                </a:solidFill>
              </a:defRPr>
            </a:lvl1pPr>
          </a:lstStyle>
          <a:p>
            <a:r>
              <a:t>Click to edit Master text styles</a:t>
            </a:r>
          </a:p>
        </p:txBody>
      </p:sp>
      <p:pic>
        <p:nvPicPr>
          <p:cNvPr id="95" name="Graphic 2" descr="Graphic 2"/>
          <p:cNvPicPr>
            <a:picLocks noChangeAspect="1"/>
          </p:cNvPicPr>
          <p:nvPr/>
        </p:nvPicPr>
        <p:blipFill>
          <a:blip r:embed="rId2">
            <a:alphaModFix amt="50000"/>
          </a:blip>
          <a:stretch>
            <a:fillRect/>
          </a:stretch>
        </p:blipFill>
        <p:spPr>
          <a:xfrm>
            <a:off x="0" y="5791200"/>
            <a:ext cx="12192000" cy="1066800"/>
          </a:xfrm>
          <a:prstGeom prst="rect">
            <a:avLst/>
          </a:prstGeom>
          <a:ln w="12700">
            <a:miter lim="400000"/>
          </a:ln>
        </p:spPr>
      </p:pic>
      <p:sp>
        <p:nvSpPr>
          <p:cNvPr id="96"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ottom Pattern White">
    <p:bg>
      <p:bgPr>
        <a:solidFill>
          <a:schemeClr val="accent5"/>
        </a:solidFill>
        <a:effectLst/>
      </p:bgPr>
    </p:bg>
    <p:spTree>
      <p:nvGrpSpPr>
        <p:cNvPr id="1" name=""/>
        <p:cNvGrpSpPr/>
        <p:nvPr/>
      </p:nvGrpSpPr>
      <p:grpSpPr>
        <a:xfrm>
          <a:off x="0" y="0"/>
          <a:ext cx="0" cy="0"/>
          <a:chOff x="0" y="0"/>
          <a:chExt cx="0" cy="0"/>
        </a:xfrm>
      </p:grpSpPr>
      <p:sp>
        <p:nvSpPr>
          <p:cNvPr id="103" name="Click to edit Master text styles"/>
          <p:cNvSpPr txBox="1">
            <a:spLocks noGrp="1"/>
          </p:cNvSpPr>
          <p:nvPr>
            <p:ph type="title" hasCustomPrompt="1"/>
          </p:nvPr>
        </p:nvSpPr>
        <p:spPr>
          <a:xfrm>
            <a:off x="762000" y="716576"/>
            <a:ext cx="10668000" cy="615554"/>
          </a:xfrm>
          <a:prstGeom prst="rect">
            <a:avLst/>
          </a:prstGeom>
        </p:spPr>
        <p:txBody>
          <a:bodyPr lIns="0" tIns="0" rIns="0" bIns="0" anchor="b"/>
          <a:lstStyle>
            <a:lvl1pPr defTabSz="932742">
              <a:lnSpc>
                <a:spcPct val="100000"/>
              </a:lnSpc>
              <a:defRPr sz="4000" b="1" spc="-50"/>
            </a:lvl1pPr>
          </a:lstStyle>
          <a:p>
            <a:r>
              <a:t>Click to edit Master text styles</a:t>
            </a:r>
          </a:p>
        </p:txBody>
      </p:sp>
      <p:sp>
        <p:nvSpPr>
          <p:cNvPr id="104" name="Body Level One…"/>
          <p:cNvSpPr txBox="1">
            <a:spLocks noGrp="1"/>
          </p:cNvSpPr>
          <p:nvPr>
            <p:ph type="body" sz="quarter" idx="1" hasCustomPrompt="1"/>
          </p:nvPr>
        </p:nvSpPr>
        <p:spPr>
          <a:xfrm>
            <a:off x="762000" y="1790699"/>
            <a:ext cx="10668000" cy="685801"/>
          </a:xfrm>
          <a:prstGeom prst="rect">
            <a:avLst/>
          </a:prstGeom>
        </p:spPr>
        <p:txBody>
          <a:bodyPr lIns="0" tIns="0" rIns="0" bIns="0"/>
          <a:lstStyle>
            <a:lvl1pPr marL="0" indent="0">
              <a:spcBef>
                <a:spcPts val="0"/>
              </a:spcBef>
              <a:buSzTx/>
              <a:buFontTx/>
              <a:buNone/>
              <a:defRPr sz="1800"/>
            </a:lvl1pPr>
            <a:lvl2pPr marL="628650" indent="-171450">
              <a:spcBef>
                <a:spcPts val="0"/>
              </a:spcBef>
              <a:buFontTx/>
              <a:defRPr sz="1800"/>
            </a:lvl2pPr>
            <a:lvl3pPr marL="1120139" indent="-205739">
              <a:spcBef>
                <a:spcPts val="0"/>
              </a:spcBef>
              <a:buFontTx/>
              <a:defRPr sz="1800"/>
            </a:lvl3pPr>
            <a:lvl4pPr marL="1600200" indent="-228600">
              <a:spcBef>
                <a:spcPts val="0"/>
              </a:spcBef>
              <a:buFontTx/>
              <a:defRPr sz="1800"/>
            </a:lvl4pPr>
            <a:lvl5pPr marL="2057400" indent="-228600">
              <a:spcBef>
                <a:spcPts val="0"/>
              </a:spcBef>
              <a:buFontTx/>
              <a:defRPr sz="1800"/>
            </a:lvl5pPr>
          </a:lstStyle>
          <a:p>
            <a:r>
              <a:t>Insert content here</a:t>
            </a:r>
          </a:p>
          <a:p>
            <a:pPr lvl="1"/>
            <a:endParaRPr/>
          </a:p>
          <a:p>
            <a:pPr lvl="2"/>
            <a:endParaRPr/>
          </a:p>
          <a:p>
            <a:pPr lvl="3"/>
            <a:endParaRPr/>
          </a:p>
          <a:p>
            <a:pPr lvl="4"/>
            <a:endParaRPr/>
          </a:p>
        </p:txBody>
      </p:sp>
      <p:pic>
        <p:nvPicPr>
          <p:cNvPr id="105" name="Graphic 1" descr="Graphic 1"/>
          <p:cNvPicPr>
            <a:picLocks noChangeAspect="1"/>
          </p:cNvPicPr>
          <p:nvPr/>
        </p:nvPicPr>
        <p:blipFill>
          <a:blip r:embed="rId2">
            <a:alphaModFix amt="40000"/>
          </a:blip>
          <a:stretch>
            <a:fillRect/>
          </a:stretch>
        </p:blipFill>
        <p:spPr>
          <a:xfrm>
            <a:off x="0" y="5791200"/>
            <a:ext cx="12192000" cy="1066800"/>
          </a:xfrm>
          <a:prstGeom prst="rect">
            <a:avLst/>
          </a:prstGeom>
          <a:ln w="12700">
            <a:miter lim="400000"/>
          </a:ln>
        </p:spPr>
      </p:pic>
      <p:sp>
        <p:nvSpPr>
          <p:cNvPr id="106"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mart Art">
    <p:bg>
      <p:bgPr>
        <a:solidFill>
          <a:schemeClr val="accent3"/>
        </a:solidFill>
        <a:effectLst/>
      </p:bgPr>
    </p:bg>
    <p:spTree>
      <p:nvGrpSpPr>
        <p:cNvPr id="1" name=""/>
        <p:cNvGrpSpPr/>
        <p:nvPr/>
      </p:nvGrpSpPr>
      <p:grpSpPr>
        <a:xfrm>
          <a:off x="0" y="0"/>
          <a:ext cx="0" cy="0"/>
          <a:chOff x="0" y="0"/>
          <a:chExt cx="0" cy="0"/>
        </a:xfrm>
      </p:grpSpPr>
      <p:sp>
        <p:nvSpPr>
          <p:cNvPr id="113" name="Body Level One…"/>
          <p:cNvSpPr txBox="1">
            <a:spLocks noGrp="1"/>
          </p:cNvSpPr>
          <p:nvPr>
            <p:ph type="body" sz="quarter" idx="1" hasCustomPrompt="1"/>
          </p:nvPr>
        </p:nvSpPr>
        <p:spPr>
          <a:xfrm>
            <a:off x="762000" y="1783951"/>
            <a:ext cx="10668000" cy="1111649"/>
          </a:xfrm>
          <a:prstGeom prst="rect">
            <a:avLst/>
          </a:prstGeom>
        </p:spPr>
        <p:txBody>
          <a:bodyPr lIns="0" tIns="0" rIns="0" bIns="0"/>
          <a:lstStyle>
            <a:lvl1pPr marL="0" indent="0">
              <a:spcBef>
                <a:spcPts val="0"/>
              </a:spcBef>
              <a:buSzTx/>
              <a:buFontTx/>
              <a:buNone/>
              <a:defRPr sz="1800"/>
            </a:lvl1pPr>
            <a:lvl2pPr marL="628650" indent="-171450">
              <a:spcBef>
                <a:spcPts val="0"/>
              </a:spcBef>
              <a:buFontTx/>
              <a:defRPr sz="1800"/>
            </a:lvl2pPr>
            <a:lvl3pPr marL="1120139" indent="-205739">
              <a:spcBef>
                <a:spcPts val="0"/>
              </a:spcBef>
              <a:buFontTx/>
              <a:defRPr sz="1800"/>
            </a:lvl3pPr>
            <a:lvl4pPr marL="1600200" indent="-228600">
              <a:spcBef>
                <a:spcPts val="0"/>
              </a:spcBef>
              <a:buFontTx/>
              <a:defRPr sz="1800"/>
            </a:lvl4pPr>
            <a:lvl5pPr marL="2057400" indent="-228600">
              <a:spcBef>
                <a:spcPts val="0"/>
              </a:spcBef>
              <a:buFontTx/>
              <a:defRPr sz="1800"/>
            </a:lvl5pPr>
          </a:lstStyle>
          <a:p>
            <a:r>
              <a:t>Insert content here</a:t>
            </a:r>
          </a:p>
          <a:p>
            <a:pPr lvl="1"/>
            <a:endParaRPr/>
          </a:p>
          <a:p>
            <a:pPr lvl="2"/>
            <a:endParaRPr/>
          </a:p>
          <a:p>
            <a:pPr lvl="3"/>
            <a:endParaRPr/>
          </a:p>
          <a:p>
            <a:pPr lvl="4"/>
            <a:endParaRPr/>
          </a:p>
        </p:txBody>
      </p:sp>
      <p:sp>
        <p:nvSpPr>
          <p:cNvPr id="114" name="Click to edit Master text styles"/>
          <p:cNvSpPr txBox="1">
            <a:spLocks noGrp="1"/>
          </p:cNvSpPr>
          <p:nvPr>
            <p:ph type="title" hasCustomPrompt="1"/>
          </p:nvPr>
        </p:nvSpPr>
        <p:spPr>
          <a:xfrm>
            <a:off x="762000" y="716576"/>
            <a:ext cx="10668000" cy="615554"/>
          </a:xfrm>
          <a:prstGeom prst="rect">
            <a:avLst/>
          </a:prstGeom>
        </p:spPr>
        <p:txBody>
          <a:bodyPr lIns="0" tIns="0" rIns="0" bIns="0" anchor="b"/>
          <a:lstStyle>
            <a:lvl1pPr defTabSz="932742">
              <a:lnSpc>
                <a:spcPct val="100000"/>
              </a:lnSpc>
              <a:defRPr sz="4000" b="1" spc="-50">
                <a:solidFill>
                  <a:srgbClr val="E1F0EF"/>
                </a:solidFill>
              </a:defRPr>
            </a:lvl1pPr>
          </a:lstStyle>
          <a:p>
            <a:r>
              <a:t>Click to edit Master text styles</a:t>
            </a:r>
          </a:p>
        </p:txBody>
      </p:sp>
      <p:pic>
        <p:nvPicPr>
          <p:cNvPr id="115" name="Graphic 1" descr="Graphic 1"/>
          <p:cNvPicPr>
            <a:picLocks noChangeAspect="1"/>
          </p:cNvPicPr>
          <p:nvPr/>
        </p:nvPicPr>
        <p:blipFill>
          <a:blip r:embed="rId2"/>
          <a:stretch>
            <a:fillRect/>
          </a:stretch>
        </p:blipFill>
        <p:spPr>
          <a:xfrm flipV="1">
            <a:off x="5418918" y="0"/>
            <a:ext cx="6407957" cy="1783952"/>
          </a:xfrm>
          <a:prstGeom prst="rect">
            <a:avLst/>
          </a:prstGeom>
          <a:ln w="12700">
            <a:miter lim="400000"/>
          </a:ln>
        </p:spPr>
      </p:pic>
      <p:sp>
        <p:nvSpPr>
          <p:cNvPr id="116"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09600" y="92074"/>
            <a:ext cx="10972800" cy="15081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80144" y="6406785"/>
            <a:ext cx="273657" cy="264255"/>
          </a:xfrm>
          <a:prstGeom prst="rect">
            <a:avLst/>
          </a:prstGeom>
          <a:ln w="12700">
            <a:miter lim="400000"/>
          </a:ln>
        </p:spPr>
        <p:txBody>
          <a:bodyPr wrap="none" lIns="45719" rIns="45719" anchor="ctr">
            <a:spAutoFit/>
          </a:bodyPr>
          <a:lstStyle>
            <a:lvl1pPr algn="r">
              <a:defRPr sz="1200">
                <a:solidFill>
                  <a:srgbClr val="FFFFFF"/>
                </a:solidFill>
                <a:latin typeface="+mn-lt"/>
                <a:ea typeface="+mn-ea"/>
                <a:cs typeface="+mn-cs"/>
                <a:sym typeface="Aria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7" r:id="rId6"/>
    <p:sldLayoutId id="2147483658" r:id="rId7"/>
    <p:sldLayoutId id="2147483659" r:id="rId8"/>
    <p:sldLayoutId id="2147483660" r:id="rId9"/>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Segoe UI"/>
          <a:ea typeface="Segoe UI"/>
          <a:cs typeface="Segoe UI"/>
          <a:sym typeface="Segoe UI"/>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Segoe UI"/>
          <a:ea typeface="Segoe UI"/>
          <a:cs typeface="Segoe UI"/>
          <a:sym typeface="Segoe UI"/>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Segoe UI"/>
          <a:ea typeface="Segoe UI"/>
          <a:cs typeface="Segoe UI"/>
          <a:sym typeface="Segoe UI"/>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Segoe UI"/>
          <a:ea typeface="Segoe UI"/>
          <a:cs typeface="Segoe UI"/>
          <a:sym typeface="Segoe UI"/>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Segoe UI"/>
          <a:ea typeface="Segoe UI"/>
          <a:cs typeface="Segoe UI"/>
          <a:sym typeface="Segoe UI"/>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Segoe UI"/>
          <a:ea typeface="Segoe UI"/>
          <a:cs typeface="Segoe UI"/>
          <a:sym typeface="Segoe UI"/>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Segoe UI"/>
          <a:ea typeface="Segoe UI"/>
          <a:cs typeface="Segoe UI"/>
          <a:sym typeface="Segoe UI"/>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Segoe UI"/>
          <a:ea typeface="Segoe UI"/>
          <a:cs typeface="Segoe UI"/>
          <a:sym typeface="Segoe UI"/>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FFFFFF"/>
          </a:solidFill>
          <a:uFillTx/>
          <a:latin typeface="Segoe UI"/>
          <a:ea typeface="Segoe UI"/>
          <a:cs typeface="Segoe UI"/>
          <a:sym typeface="Segoe UI"/>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FFFFFF"/>
          </a:solidFill>
          <a:uFillTx/>
          <a:latin typeface="Segoe UI"/>
          <a:ea typeface="Segoe UI"/>
          <a:cs typeface="Segoe UI"/>
          <a:sym typeface="Segoe U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FFFFFF"/>
          </a:solidFill>
          <a:uFillTx/>
          <a:latin typeface="Segoe UI"/>
          <a:ea typeface="Segoe UI"/>
          <a:cs typeface="Segoe UI"/>
          <a:sym typeface="Segoe U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FFFFFF"/>
          </a:solidFill>
          <a:uFillTx/>
          <a:latin typeface="Segoe UI"/>
          <a:ea typeface="Segoe UI"/>
          <a:cs typeface="Segoe UI"/>
          <a:sym typeface="Segoe U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FFFFFF"/>
          </a:solidFill>
          <a:uFillTx/>
          <a:latin typeface="Segoe UI"/>
          <a:ea typeface="Segoe UI"/>
          <a:cs typeface="Segoe UI"/>
          <a:sym typeface="Segoe U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FFFFFF"/>
          </a:solidFill>
          <a:uFillTx/>
          <a:latin typeface="Segoe UI"/>
          <a:ea typeface="Segoe UI"/>
          <a:cs typeface="Segoe UI"/>
          <a:sym typeface="Segoe U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FFFFFF"/>
          </a:solidFill>
          <a:uFillTx/>
          <a:latin typeface="Segoe UI"/>
          <a:ea typeface="Segoe UI"/>
          <a:cs typeface="Segoe UI"/>
          <a:sym typeface="Segoe U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FFFFFF"/>
          </a:solidFill>
          <a:uFillTx/>
          <a:latin typeface="Segoe UI"/>
          <a:ea typeface="Segoe UI"/>
          <a:cs typeface="Segoe UI"/>
          <a:sym typeface="Segoe U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FFFFFF"/>
          </a:solidFill>
          <a:uFillTx/>
          <a:latin typeface="Segoe UI"/>
          <a:ea typeface="Segoe UI"/>
          <a:cs typeface="Segoe UI"/>
          <a:sym typeface="Segoe U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FFFFFF"/>
          </a:solidFill>
          <a:uFillTx/>
          <a:latin typeface="Segoe UI"/>
          <a:ea typeface="Segoe UI"/>
          <a:cs typeface="Segoe UI"/>
          <a:sym typeface="Segoe U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itle 5"/>
          <p:cNvSpPr txBox="1">
            <a:spLocks noGrp="1"/>
          </p:cNvSpPr>
          <p:nvPr>
            <p:ph type="title"/>
          </p:nvPr>
        </p:nvSpPr>
        <p:spPr>
          <a:xfrm>
            <a:off x="2581656" y="1425677"/>
            <a:ext cx="7022592" cy="3972233"/>
          </a:xfrm>
          <a:prstGeom prst="rect">
            <a:avLst/>
          </a:prstGeom>
        </p:spPr>
        <p:txBody>
          <a:bodyPr>
            <a:normAutofit fontScale="90000"/>
          </a:bodyPr>
          <a:lstStyle>
            <a:lvl1pPr defTabSz="841247">
              <a:defRPr sz="4416"/>
            </a:lvl1pPr>
          </a:lstStyle>
          <a:p>
            <a:r>
              <a:rPr sz="4900" dirty="0"/>
              <a:t>Reinforcement Learning in Computer Games</a:t>
            </a:r>
            <a:br>
              <a:rPr lang="en-US" dirty="0"/>
            </a:br>
            <a:br>
              <a:rPr lang="en-US" dirty="0"/>
            </a:br>
            <a:br>
              <a:rPr lang="en-US" dirty="0"/>
            </a:br>
            <a:br>
              <a:rPr lang="en-US" sz="3100" dirty="0"/>
            </a:br>
            <a:r>
              <a:rPr lang="en-US" sz="3100" dirty="0"/>
              <a:t>Lara Tomeh, Ahmad </a:t>
            </a:r>
            <a:r>
              <a:rPr lang="en-US" sz="3100" dirty="0" err="1"/>
              <a:t>Wali</a:t>
            </a:r>
            <a:r>
              <a:rPr lang="en-US" sz="3100" dirty="0"/>
              <a:t>, </a:t>
            </a:r>
            <a:br>
              <a:rPr lang="en-US" sz="3100" dirty="0"/>
            </a:br>
            <a:r>
              <a:rPr lang="en-US" sz="3100" dirty="0"/>
              <a:t>Alexandru Stefan</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00ADD50-466E-1AED-8B69-A0FABC3FA603}"/>
              </a:ext>
            </a:extLst>
          </p:cNvPr>
          <p:cNvSpPr>
            <a:spLocks noGrp="1"/>
          </p:cNvSpPr>
          <p:nvPr>
            <p:ph type="body" sz="half" idx="1"/>
          </p:nvPr>
        </p:nvSpPr>
        <p:spPr/>
        <p:txBody>
          <a:bodyPr/>
          <a:lstStyle/>
          <a:p>
            <a:pPr>
              <a:defRPr b="0">
                <a:solidFill>
                  <a:srgbClr val="000000"/>
                </a:solidFill>
                <a:latin typeface="Times New Roman"/>
                <a:ea typeface="Times New Roman"/>
                <a:cs typeface="Times New Roman"/>
                <a:sym typeface="Times New Roman"/>
              </a:defRPr>
            </a:pPr>
            <a:endParaRPr lang="en-US" dirty="0"/>
          </a:p>
          <a:p>
            <a:pPr algn="just"/>
            <a:r>
              <a:rPr lang="en-US" dirty="0"/>
              <a:t>One of the earliest successful applications of RL to games was the Deep Q-learning algorithm, presented by </a:t>
            </a:r>
            <a:r>
              <a:rPr lang="en-US" dirty="0" err="1"/>
              <a:t>Mnih</a:t>
            </a:r>
            <a:r>
              <a:rPr lang="en-US" dirty="0"/>
              <a:t> et al. in 2013. Their paper, "Playing Atari with Deep Reinforcement Learning," was a pioneering work that combined deep learning with Q-learning. They utilized a convolutional neural network to approximate the Q-value function, managing to train a RL agent directly from high-dimensional inputs—a groundbreaking achievement at the time. </a:t>
            </a:r>
          </a:p>
          <a:p>
            <a:endParaRPr lang="en-US" dirty="0"/>
          </a:p>
        </p:txBody>
      </p:sp>
      <p:sp>
        <p:nvSpPr>
          <p:cNvPr id="4" name="Title 3">
            <a:extLst>
              <a:ext uri="{FF2B5EF4-FFF2-40B4-BE49-F238E27FC236}">
                <a16:creationId xmlns:a16="http://schemas.microsoft.com/office/drawing/2014/main" id="{C39FDAC1-671D-FD42-E1FB-0EF23AF1A5DA}"/>
              </a:ext>
            </a:extLst>
          </p:cNvPr>
          <p:cNvSpPr>
            <a:spLocks noGrp="1"/>
          </p:cNvSpPr>
          <p:nvPr>
            <p:ph type="title"/>
          </p:nvPr>
        </p:nvSpPr>
        <p:spPr/>
        <p:txBody>
          <a:bodyPr/>
          <a:lstStyle/>
          <a:p>
            <a:r>
              <a:rPr lang="en-US" dirty="0"/>
              <a:t>Deep Q-Learning.</a:t>
            </a:r>
            <a:br>
              <a:rPr lang="en-US" dirty="0"/>
            </a:br>
            <a:r>
              <a:rPr lang="en-US" dirty="0"/>
              <a:t>Deep Q-Networks (DQN).</a:t>
            </a:r>
          </a:p>
        </p:txBody>
      </p:sp>
    </p:spTree>
    <p:extLst>
      <p:ext uri="{BB962C8B-B14F-4D97-AF65-F5344CB8AC3E}">
        <p14:creationId xmlns:p14="http://schemas.microsoft.com/office/powerpoint/2010/main" val="310813643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DBB5667-2FE9-C838-0DCC-4ECB20AB102F}"/>
              </a:ext>
            </a:extLst>
          </p:cNvPr>
          <p:cNvSpPr>
            <a:spLocks noGrp="1"/>
          </p:cNvSpPr>
          <p:nvPr>
            <p:ph type="body" sz="half" idx="1"/>
          </p:nvPr>
        </p:nvSpPr>
        <p:spPr/>
        <p:txBody>
          <a:bodyPr/>
          <a:lstStyle/>
          <a:p>
            <a:endParaRPr lang="en-US" dirty="0"/>
          </a:p>
        </p:txBody>
      </p:sp>
      <p:pic>
        <p:nvPicPr>
          <p:cNvPr id="5" name="Picture 4">
            <a:extLst>
              <a:ext uri="{FF2B5EF4-FFF2-40B4-BE49-F238E27FC236}">
                <a16:creationId xmlns:a16="http://schemas.microsoft.com/office/drawing/2014/main" id="{094A1119-6E5B-3ADA-14BB-503CE2A47F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1111540"/>
            <a:ext cx="10158730" cy="4634920"/>
          </a:xfrm>
          <a:prstGeom prst="rect">
            <a:avLst/>
          </a:prstGeom>
        </p:spPr>
      </p:pic>
    </p:spTree>
    <p:extLst>
      <p:ext uri="{BB962C8B-B14F-4D97-AF65-F5344CB8AC3E}">
        <p14:creationId xmlns:p14="http://schemas.microsoft.com/office/powerpoint/2010/main" val="238323559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 Placeholder 1"/>
          <p:cNvSpPr txBox="1">
            <a:spLocks noGrp="1"/>
          </p:cNvSpPr>
          <p:nvPr>
            <p:ph type="body" sz="half" idx="1"/>
          </p:nvPr>
        </p:nvSpPr>
        <p:spPr>
          <a:prstGeom prst="rect">
            <a:avLst/>
          </a:prstGeom>
        </p:spPr>
        <p:txBody>
          <a:bodyPr/>
          <a:lstStyle>
            <a:lvl1pPr algn="just"/>
          </a:lstStyle>
          <a:p>
            <a:r>
              <a:t>The goal is to create a single neural network agent that is able to successfully learn to play as many of the games as possible. The network was not provided with any game-specific information or hand-designed visual features, and was not privy to the internal state of the emulator; it learned from nothing but the video input, the reward and terminal signals, and the set of possible actions—just as a human player would. Furthermore the network architecture and all hyperparameters used for training were kept constant across the games.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Text Placeholder 1"/>
          <p:cNvSpPr txBox="1">
            <a:spLocks noGrp="1"/>
          </p:cNvSpPr>
          <p:nvPr>
            <p:ph type="body" sz="half" idx="1"/>
          </p:nvPr>
        </p:nvSpPr>
        <p:spPr>
          <a:prstGeom prst="rect">
            <a:avLst/>
          </a:prstGeom>
        </p:spPr>
        <p:txBody>
          <a:bodyPr/>
          <a:lstStyle>
            <a:lvl1pPr algn="just"/>
          </a:lstStyle>
          <a:p>
            <a:r>
              <a:t>Note that this algorithm is model-free: it solves the reinforcement learning task directly using samples from the emulator of the environment E, without explicitly constructing an estimate of E. It is also off-policy: it learns about the greedy strategy by estimating the action value function.</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Text Placeholder 1"/>
          <p:cNvSpPr txBox="1">
            <a:spLocks noGrp="1"/>
          </p:cNvSpPr>
          <p:nvPr>
            <p:ph type="body" sz="half" idx="1"/>
          </p:nvPr>
        </p:nvSpPr>
        <p:spPr>
          <a:xfrm>
            <a:off x="762000" y="1904999"/>
            <a:ext cx="6477000" cy="3656046"/>
          </a:xfrm>
          <a:prstGeom prst="rect">
            <a:avLst/>
          </a:prstGeom>
        </p:spPr>
        <p:txBody>
          <a:bodyPr/>
          <a:lstStyle/>
          <a:p>
            <a:pPr algn="just" defTabSz="822959">
              <a:lnSpc>
                <a:spcPct val="72000"/>
              </a:lnSpc>
              <a:spcBef>
                <a:spcPts val="900"/>
              </a:spcBef>
              <a:buSzPct val="100000"/>
              <a:buFont typeface="Arial"/>
              <a:buChar char="•"/>
              <a:defRPr sz="1350"/>
            </a:pPr>
            <a:r>
              <a:rPr dirty="0"/>
              <a:t>The combination of deep Q-learning and experience replay allows for efficient and stable learning in high-dimensional state spaces, such as raw pixel images in Atari games.</a:t>
            </a:r>
          </a:p>
          <a:p>
            <a:pPr algn="just" defTabSz="822959">
              <a:lnSpc>
                <a:spcPct val="72000"/>
              </a:lnSpc>
              <a:spcBef>
                <a:spcPts val="900"/>
              </a:spcBef>
              <a:buSzPct val="100000"/>
              <a:buFont typeface="Arial"/>
              <a:buChar char="•"/>
              <a:defRPr sz="1350"/>
            </a:pPr>
            <a:r>
              <a:rPr dirty="0"/>
              <a:t>Deep Q-learning enables end-to-end learning without the need for handcrafted features, allowing the agent to learn directly from raw sensory input.</a:t>
            </a:r>
          </a:p>
          <a:p>
            <a:pPr algn="just" defTabSz="822959">
              <a:lnSpc>
                <a:spcPct val="72000"/>
              </a:lnSpc>
              <a:spcBef>
                <a:spcPts val="900"/>
              </a:spcBef>
              <a:buSzPct val="100000"/>
              <a:buFont typeface="Arial"/>
              <a:buChar char="•"/>
              <a:defRPr sz="1350"/>
            </a:pPr>
            <a:r>
              <a:rPr dirty="0"/>
              <a:t>Experience replay improves sample efficiency by reusing past experiences and reduces correlations between consecutive training samples.</a:t>
            </a:r>
          </a:p>
          <a:p>
            <a:pPr algn="just" defTabSz="822959">
              <a:lnSpc>
                <a:spcPct val="72000"/>
              </a:lnSpc>
              <a:spcBef>
                <a:spcPts val="900"/>
              </a:spcBef>
              <a:buSzPct val="100000"/>
              <a:buFont typeface="Arial"/>
              <a:buChar char="•"/>
              <a:defRPr sz="1350"/>
            </a:pPr>
            <a:r>
              <a:rPr dirty="0"/>
              <a:t>Each step of experience is potentially used in many weight updates, which allows for greater data efficiency.</a:t>
            </a:r>
          </a:p>
          <a:p>
            <a:pPr algn="just" defTabSz="822959">
              <a:lnSpc>
                <a:spcPct val="72000"/>
              </a:lnSpc>
              <a:spcBef>
                <a:spcPts val="900"/>
              </a:spcBef>
              <a:buSzPct val="100000"/>
              <a:buFont typeface="Arial"/>
              <a:buChar char="•"/>
              <a:defRPr sz="1350"/>
            </a:pPr>
            <a:r>
              <a:rPr dirty="0"/>
              <a:t>Learning directly from consecutive samples is inefficient, due to the strong correlations between the samples; randomizing the samples breaks these correlations and therefore reduces the variance of the updates.</a:t>
            </a:r>
          </a:p>
          <a:p>
            <a:pPr algn="just" defTabSz="822959">
              <a:lnSpc>
                <a:spcPct val="72000"/>
              </a:lnSpc>
              <a:spcBef>
                <a:spcPts val="900"/>
              </a:spcBef>
              <a:buSzPct val="100000"/>
              <a:buFont typeface="Arial"/>
              <a:buChar char="•"/>
              <a:defRPr sz="1350"/>
            </a:pPr>
            <a:r>
              <a:rPr dirty="0"/>
              <a:t>The technique achieves state-of-the-art performance on a wide range of Atari games (six out of seven games were tested), demonstrating its effectiveness in learning game-playing policies.</a:t>
            </a:r>
          </a:p>
        </p:txBody>
      </p:sp>
      <p:sp>
        <p:nvSpPr>
          <p:cNvPr id="166" name="Title 2"/>
          <p:cNvSpPr txBox="1">
            <a:spLocks noGrp="1"/>
          </p:cNvSpPr>
          <p:nvPr>
            <p:ph type="title"/>
          </p:nvPr>
        </p:nvSpPr>
        <p:spPr>
          <a:xfrm>
            <a:off x="761998" y="715960"/>
            <a:ext cx="6477001" cy="1189039"/>
          </a:xfrm>
          <a:prstGeom prst="rect">
            <a:avLst/>
          </a:prstGeom>
        </p:spPr>
        <p:txBody>
          <a:bodyPr/>
          <a:lstStyle/>
          <a:p>
            <a:r>
              <a:t>Strengths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Text Placeholder 1"/>
          <p:cNvSpPr txBox="1">
            <a:spLocks noGrp="1"/>
          </p:cNvSpPr>
          <p:nvPr>
            <p:ph type="body" sz="half" idx="1"/>
          </p:nvPr>
        </p:nvSpPr>
        <p:spPr>
          <a:xfrm>
            <a:off x="761999" y="1904999"/>
            <a:ext cx="5713447" cy="3684038"/>
          </a:xfrm>
          <a:prstGeom prst="rect">
            <a:avLst/>
          </a:prstGeom>
        </p:spPr>
        <p:txBody>
          <a:bodyPr/>
          <a:lstStyle/>
          <a:p>
            <a:pPr algn="just">
              <a:lnSpc>
                <a:spcPct val="81000"/>
              </a:lnSpc>
              <a:buSzPct val="100000"/>
              <a:buFont typeface="Arial"/>
              <a:buChar char="•"/>
              <a:defRPr sz="1600"/>
            </a:pPr>
            <a:r>
              <a:rPr dirty="0"/>
              <a:t>Deep Q-learning with experience replay can be computationally expensive, requiring significant computational resources and training time, especially for complex games and large neural networks.</a:t>
            </a:r>
          </a:p>
          <a:p>
            <a:pPr algn="just">
              <a:lnSpc>
                <a:spcPct val="81000"/>
              </a:lnSpc>
              <a:buSzPct val="100000"/>
              <a:buFont typeface="Arial"/>
              <a:buChar char="•"/>
              <a:defRPr sz="1600"/>
            </a:pPr>
            <a:r>
              <a:rPr dirty="0"/>
              <a:t>The approach may suffer from overestimation or underestimation of action values, known as the overestimation bias problem, which can affect the quality of learned policies.</a:t>
            </a:r>
          </a:p>
          <a:p>
            <a:pPr algn="just">
              <a:lnSpc>
                <a:spcPct val="81000"/>
              </a:lnSpc>
              <a:buSzPct val="100000"/>
              <a:buFont typeface="Arial"/>
              <a:buChar char="•"/>
              <a:defRPr sz="1600"/>
            </a:pPr>
            <a:r>
              <a:rPr dirty="0"/>
              <a:t>Fine-tuning hyperparameters, such as learning rate and exploration rate, is crucial for achieving optimal performance.</a:t>
            </a:r>
          </a:p>
          <a:p>
            <a:pPr algn="just">
              <a:lnSpc>
                <a:spcPct val="81000"/>
              </a:lnSpc>
              <a:buSzPct val="100000"/>
              <a:buFont typeface="Arial"/>
              <a:buChar char="•"/>
              <a:defRPr sz="1600"/>
            </a:pPr>
            <a:r>
              <a:rPr dirty="0"/>
              <a:t>The technique may struggle with rare events or long-term credit assignment, as the agent learns from a finite set of past experiences.</a:t>
            </a:r>
          </a:p>
        </p:txBody>
      </p:sp>
      <p:sp>
        <p:nvSpPr>
          <p:cNvPr id="169" name="Title 2"/>
          <p:cNvSpPr txBox="1">
            <a:spLocks noGrp="1"/>
          </p:cNvSpPr>
          <p:nvPr>
            <p:ph type="title"/>
          </p:nvPr>
        </p:nvSpPr>
        <p:spPr>
          <a:xfrm>
            <a:off x="761998" y="715960"/>
            <a:ext cx="6477001" cy="1189039"/>
          </a:xfrm>
          <a:prstGeom prst="rect">
            <a:avLst/>
          </a:prstGeom>
        </p:spPr>
        <p:txBody>
          <a:bodyPr/>
          <a:lstStyle/>
          <a:p>
            <a:r>
              <a:t>Weaknesses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 Placeholder 1"/>
          <p:cNvSpPr txBox="1">
            <a:spLocks noGrp="1"/>
          </p:cNvSpPr>
          <p:nvPr>
            <p:ph type="body" sz="half" idx="1"/>
          </p:nvPr>
        </p:nvSpPr>
        <p:spPr>
          <a:xfrm>
            <a:off x="3582956" y="1231641"/>
            <a:ext cx="7548465" cy="3949959"/>
          </a:xfrm>
          <a:prstGeom prst="rect">
            <a:avLst/>
          </a:prstGeom>
        </p:spPr>
        <p:txBody>
          <a:bodyPr/>
          <a:lstStyle/>
          <a:p>
            <a:pPr>
              <a:defRPr b="0">
                <a:solidFill>
                  <a:srgbClr val="000000"/>
                </a:solidFill>
                <a:latin typeface="Times New Roman"/>
                <a:ea typeface="Times New Roman"/>
                <a:cs typeface="Times New Roman"/>
                <a:sym typeface="Times New Roman"/>
              </a:defRPr>
            </a:pPr>
            <a:endParaRPr/>
          </a:p>
          <a:p>
            <a:pPr algn="just"/>
            <a:r>
              <a:t>The same team extended their work in "Human-level control through deep reinforcement learning" (Mnih et al., 2015), where they demonstrated an RL agent achieving human-level control across numerous Atari 2600 games. These early successes underscored the vast potential of deep RL in handling complex environments, an area traditionally challenging for AI systems.</a:t>
            </a:r>
          </a:p>
          <a:p>
            <a:pPr algn="just"/>
            <a:endParaRPr/>
          </a:p>
          <a:p>
            <a:pPr algn="just"/>
            <a:r>
              <a:t>In the paper Mnih et al. (2015), made several additional contributions beyond the techniques used in the previous paper by (Mnih et al., 2013). Here are the extra works and contributions highlighted in the 2015 paper: </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Text Placeholder 1"/>
          <p:cNvSpPr txBox="1">
            <a:spLocks noGrp="1"/>
          </p:cNvSpPr>
          <p:nvPr>
            <p:ph type="body" sz="half" idx="1"/>
          </p:nvPr>
        </p:nvSpPr>
        <p:spPr>
          <a:xfrm>
            <a:off x="761998" y="1905000"/>
            <a:ext cx="7178352" cy="3276600"/>
          </a:xfrm>
          <a:prstGeom prst="rect">
            <a:avLst/>
          </a:prstGeom>
        </p:spPr>
        <p:txBody>
          <a:bodyPr/>
          <a:lstStyle/>
          <a:p>
            <a:pPr algn="just" defTabSz="886968">
              <a:lnSpc>
                <a:spcPct val="81000"/>
              </a:lnSpc>
              <a:spcBef>
                <a:spcPts val="900"/>
              </a:spcBef>
              <a:buSzPct val="100000"/>
              <a:buAutoNum type="arabicPeriod"/>
              <a:defRPr sz="1552"/>
            </a:pPr>
            <a:r>
              <a:t> Asynchronous Methods: </a:t>
            </a:r>
            <a:r>
              <a:rPr b="0"/>
              <a:t>The authors introduced a novel approach called Asynchronous Advantage Actor-Critic (A3C) that leverages asynchronous training to accelerate learning. Multiple agent threads run in parallel, each interacting with its own copy of the environment, and periodically update a shared network. This asynchronous architecture enables efficient exploration and reduces the correlation between training samples.</a:t>
            </a:r>
          </a:p>
          <a:p>
            <a:pPr algn="just" defTabSz="886968">
              <a:lnSpc>
                <a:spcPct val="81000"/>
              </a:lnSpc>
              <a:spcBef>
                <a:spcPts val="900"/>
              </a:spcBef>
              <a:defRPr sz="1552"/>
            </a:pPr>
            <a:endParaRPr b="0"/>
          </a:p>
          <a:p>
            <a:pPr algn="just" defTabSz="886968">
              <a:lnSpc>
                <a:spcPct val="81000"/>
              </a:lnSpc>
              <a:spcBef>
                <a:spcPts val="900"/>
              </a:spcBef>
              <a:defRPr sz="1552"/>
            </a:pPr>
            <a:r>
              <a:t>2. Deep Reinforcement Learning on a Larger Scale: </a:t>
            </a:r>
            <a:r>
              <a:rPr b="0"/>
              <a:t>While the 2013 paper focused on learning from individual Atari games, the 2015 paper demonstrated the scalability of deep reinforcement learning to a larger set of 49 Atari games. The A3C algorithm was applied to a diverse range of games, showing its capability to learn policies that achieve or surpass human-level performance on many of these games.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Text Placeholder 1"/>
          <p:cNvSpPr txBox="1">
            <a:spLocks noGrp="1"/>
          </p:cNvSpPr>
          <p:nvPr>
            <p:ph type="body" sz="half" idx="1"/>
          </p:nvPr>
        </p:nvSpPr>
        <p:spPr>
          <a:xfrm>
            <a:off x="761998" y="1904999"/>
            <a:ext cx="7299650" cy="3777344"/>
          </a:xfrm>
          <a:prstGeom prst="rect">
            <a:avLst/>
          </a:prstGeom>
        </p:spPr>
        <p:txBody>
          <a:bodyPr>
            <a:normAutofit/>
          </a:bodyPr>
          <a:lstStyle/>
          <a:p>
            <a:pPr algn="just" defTabSz="868680">
              <a:spcBef>
                <a:spcPts val="900"/>
              </a:spcBef>
              <a:defRPr sz="1710"/>
            </a:pPr>
            <a:r>
              <a:rPr dirty="0"/>
              <a:t>3.Evaluation against Human Players: </a:t>
            </a:r>
            <a:r>
              <a:rPr b="0" dirty="0"/>
              <a:t>In addition to evaluating the performance of the trained agents against previous AI methods, the authors conducted human benchmark comparisons. They compared the performance of their AI agent to the performance of professional human game testers on a subset of Atari games. This comparison allowed for a direct assessment of the agent's level of play relative to human players.</a:t>
            </a:r>
          </a:p>
          <a:p>
            <a:pPr algn="just" defTabSz="868680">
              <a:spcBef>
                <a:spcPts val="900"/>
              </a:spcBef>
              <a:defRPr sz="1710"/>
            </a:pPr>
            <a:r>
              <a:rPr dirty="0"/>
              <a:t>4.Transfer Learning: </a:t>
            </a:r>
            <a:r>
              <a:rPr b="0" dirty="0"/>
              <a:t>The authors explored the concept of transfer learning in deep RL. They showed that a policy trained on a set of games could be used as an initialization for training on a different game, resulting in accelerated learning in the new game. This transfer learning approach demonstrated the potential for leveraging knowledge acquired in one game to improve learning in other games.</a:t>
            </a:r>
            <a:endParaRPr lang="en-US" b="0" dirty="0"/>
          </a:p>
          <a:p>
            <a:pPr algn="just" defTabSz="868680">
              <a:spcBef>
                <a:spcPts val="900"/>
              </a:spcBef>
              <a:defRPr sz="1710"/>
            </a:pPr>
            <a:endParaRPr lang="en-US" b="0" dirty="0"/>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Text Placeholder 1"/>
          <p:cNvSpPr txBox="1">
            <a:spLocks noGrp="1"/>
          </p:cNvSpPr>
          <p:nvPr>
            <p:ph type="body" sz="half" idx="1"/>
          </p:nvPr>
        </p:nvSpPr>
        <p:spPr>
          <a:xfrm>
            <a:off x="3694922" y="1905000"/>
            <a:ext cx="7464492" cy="3276600"/>
          </a:xfrm>
          <a:prstGeom prst="rect">
            <a:avLst/>
          </a:prstGeom>
        </p:spPr>
        <p:txBody>
          <a:bodyPr/>
          <a:lstStyle>
            <a:lvl1pPr algn="just"/>
          </a:lstStyle>
          <a:p>
            <a:r>
              <a:rPr dirty="0"/>
              <a:t>These additional contributions in the 2015 paper expanded upon the previous work and showcased advancements in deep reinforcement learning. The introduction of the A3C algorithm, scalability to a larger set of games, evaluation against human players, and exploration of transfer learning highlighted the authors' efforts to push the boundaries of RL in achieving human-level control in diverse gaming environments.</a:t>
            </a:r>
            <a:r>
              <a:rPr lang="en-US" dirty="0"/>
              <a:t> The weakness of this algorithm that it rely heavily on specialized hardware such as GPUs.</a:t>
            </a:r>
          </a:p>
          <a:p>
            <a:endParaRPr dirty="0"/>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itle 4"/>
          <p:cNvSpPr txBox="1">
            <a:spLocks noGrp="1"/>
          </p:cNvSpPr>
          <p:nvPr>
            <p:ph type="title"/>
          </p:nvPr>
        </p:nvSpPr>
        <p:spPr>
          <a:prstGeom prst="rect">
            <a:avLst/>
          </a:prstGeom>
        </p:spPr>
        <p:txBody>
          <a:bodyPr/>
          <a:lstStyle/>
          <a:p>
            <a:pPr defTabSz="868680">
              <a:spcBef>
                <a:spcPts val="900"/>
              </a:spcBef>
              <a:defRPr sz="3800"/>
            </a:pPr>
            <a:r>
              <a:t>Introduction</a:t>
            </a:r>
            <a:br/>
            <a:endParaRPr/>
          </a:p>
        </p:txBody>
      </p:sp>
      <p:sp>
        <p:nvSpPr>
          <p:cNvPr id="135" name="Text Placeholder 2"/>
          <p:cNvSpPr txBox="1">
            <a:spLocks noGrp="1"/>
          </p:cNvSpPr>
          <p:nvPr>
            <p:ph type="body" sz="half" idx="1"/>
          </p:nvPr>
        </p:nvSpPr>
        <p:spPr>
          <a:xfrm>
            <a:off x="4457700" y="2351314"/>
            <a:ext cx="7219044" cy="2830286"/>
          </a:xfrm>
          <a:prstGeom prst="rect">
            <a:avLst/>
          </a:prstGeom>
        </p:spPr>
        <p:txBody>
          <a:bodyPr/>
          <a:lstStyle/>
          <a:p>
            <a:pPr algn="just"/>
            <a:r>
              <a:rPr lang="en-US" dirty="0"/>
              <a:t>The field of machine learning known as reinforcement learning (RL) studies how intelligent agents should behave in a given environment to maximize the concept of cumulative reward. </a:t>
            </a:r>
          </a:p>
          <a:p>
            <a:pPr algn="just"/>
            <a:r>
              <a:rPr lang="en-US" dirty="0"/>
              <a:t>Along with supervised learning and unsupervised learning, reinforcement learning is one of the three fundamental machine learning paradigms.</a:t>
            </a:r>
            <a:endParaRPr dirty="0"/>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ext Placeholder 1"/>
          <p:cNvSpPr txBox="1">
            <a:spLocks noGrp="1"/>
          </p:cNvSpPr>
          <p:nvPr>
            <p:ph type="body" sz="half" idx="1"/>
          </p:nvPr>
        </p:nvSpPr>
        <p:spPr>
          <a:xfrm>
            <a:off x="4457700" y="2425958"/>
            <a:ext cx="7219044" cy="2755641"/>
          </a:xfrm>
          <a:prstGeom prst="rect">
            <a:avLst/>
          </a:prstGeom>
        </p:spPr>
        <p:txBody>
          <a:bodyPr/>
          <a:lstStyle>
            <a:lvl1pPr algn="just"/>
          </a:lstStyle>
          <a:p>
            <a:r>
              <a:t>As RL research progressed, researchers realized that scalability and stability of learning algorithms were essential for advancing the field. Mnih et al.'s "Asynchronous Methods for Deep Reinforcement Learning" (2016) tackled this issue head-on by proposing asynchronous variants of four traditional RL algorithms. These variants used multiple parallel actor-learners that independently updated global parameters, improving both training speed and stability.</a:t>
            </a:r>
          </a:p>
        </p:txBody>
      </p:sp>
      <p:sp>
        <p:nvSpPr>
          <p:cNvPr id="180" name="Title 2"/>
          <p:cNvSpPr txBox="1">
            <a:spLocks noGrp="1"/>
          </p:cNvSpPr>
          <p:nvPr>
            <p:ph type="title"/>
          </p:nvPr>
        </p:nvSpPr>
        <p:spPr>
          <a:prstGeom prst="rect">
            <a:avLst/>
          </a:prstGeom>
        </p:spPr>
        <p:txBody>
          <a:bodyPr/>
          <a:lstStyle>
            <a:lvl1pPr defTabSz="786384">
              <a:spcBef>
                <a:spcPts val="800"/>
              </a:spcBef>
              <a:defRPr sz="3096"/>
            </a:lvl1pPr>
          </a:lstStyle>
          <a:p>
            <a:r>
              <a:t>The Rise of Distributed Systems and Diverse Techniques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E8D05A7-C85E-DDAC-0EE2-8C31A835E44C}"/>
              </a:ext>
            </a:extLst>
          </p:cNvPr>
          <p:cNvSpPr>
            <a:spLocks noGrp="1"/>
          </p:cNvSpPr>
          <p:nvPr>
            <p:ph type="body" sz="half" idx="1"/>
          </p:nvPr>
        </p:nvSpPr>
        <p:spPr/>
        <p:txBody>
          <a:bodyPr/>
          <a:lstStyle/>
          <a:p>
            <a:endParaRPr lang="en-US" dirty="0"/>
          </a:p>
        </p:txBody>
      </p:sp>
      <p:sp>
        <p:nvSpPr>
          <p:cNvPr id="3" name="Title 2">
            <a:extLst>
              <a:ext uri="{FF2B5EF4-FFF2-40B4-BE49-F238E27FC236}">
                <a16:creationId xmlns:a16="http://schemas.microsoft.com/office/drawing/2014/main" id="{3AB59685-F13F-CFD8-0720-5861616B7A77}"/>
              </a:ext>
            </a:extLst>
          </p:cNvPr>
          <p:cNvSpPr>
            <a:spLocks noGrp="1"/>
          </p:cNvSpPr>
          <p:nvPr>
            <p:ph type="title"/>
          </p:nvPr>
        </p:nvSpPr>
        <p:spPr/>
        <p:txBody>
          <a:bodyPr/>
          <a:lstStyle/>
          <a:p>
            <a:endParaRPr lang="en-US"/>
          </a:p>
        </p:txBody>
      </p:sp>
      <p:pic>
        <p:nvPicPr>
          <p:cNvPr id="2050" name="Picture 2">
            <a:extLst>
              <a:ext uri="{FF2B5EF4-FFF2-40B4-BE49-F238E27FC236}">
                <a16:creationId xmlns:a16="http://schemas.microsoft.com/office/drawing/2014/main" id="{895D0BDA-7AFD-E7C4-CA29-F2D29AA42E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81063"/>
            <a:ext cx="12192000" cy="5095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3265469"/>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Text Placeholder 1"/>
          <p:cNvSpPr txBox="1">
            <a:spLocks noGrp="1"/>
          </p:cNvSpPr>
          <p:nvPr>
            <p:ph type="body" sz="half" idx="1"/>
          </p:nvPr>
        </p:nvSpPr>
        <p:spPr>
          <a:prstGeom prst="rect">
            <a:avLst/>
          </a:prstGeom>
        </p:spPr>
        <p:txBody>
          <a:bodyPr/>
          <a:lstStyle>
            <a:lvl1pPr algn="just"/>
          </a:lstStyle>
          <a:p>
            <a:r>
              <a:t>Mnih et al., 2016 in their paper “Asynchronous Methods for Deep Reinforcement Learning” focus on the efficiency and scalability of asynchronous training in RL. It explores various variants of the A3C algorithm and investigates the impact of different factors, such as the number of asynchronous agents and the impact of different hyperparameters, on training stability and performance.</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Text Placeholder 1"/>
          <p:cNvSpPr txBox="1">
            <a:spLocks noGrp="1"/>
          </p:cNvSpPr>
          <p:nvPr>
            <p:ph type="body" sz="half" idx="1"/>
          </p:nvPr>
        </p:nvSpPr>
        <p:spPr>
          <a:prstGeom prst="rect">
            <a:avLst/>
          </a:prstGeom>
        </p:spPr>
        <p:txBody>
          <a:bodyPr/>
          <a:lstStyle/>
          <a:p>
            <a:pPr algn="just">
              <a:buSzPct val="100000"/>
              <a:buFont typeface="Arial"/>
              <a:buChar char="•"/>
              <a:defRPr sz="1600"/>
            </a:pPr>
            <a:r>
              <a:t>"Human-level control through deep reinforcement learning" (2015): </a:t>
            </a:r>
            <a:r>
              <a:rPr b="0"/>
              <a:t>The key contribution of this paper is the introduction of the A3C algorithm, which combines deep Q-learning with asynchronous training. The authors demonstrate that A3C achieves state-of-the-art performance on multiple Atari 2600 games, surpassing the performance of previous RL methods and even human players.</a:t>
            </a:r>
          </a:p>
          <a:p>
            <a:pPr algn="just">
              <a:buSzPct val="100000"/>
              <a:buFont typeface="Arial"/>
              <a:buChar char="•"/>
              <a:defRPr sz="1600"/>
            </a:pPr>
            <a:r>
              <a:t>"Asynchronous Methods for Deep Reinforcement Learning" (2016): </a:t>
            </a:r>
            <a:r>
              <a:rPr b="0"/>
              <a:t>In this paper, the authors further investigate the A3C algorithm and its variants, focusing on the efficiency and scalability of asynchronous training. They provide insights into the impact of different factors, such as the number of parallel agents, on the performance and stability of the algorithm.</a:t>
            </a:r>
          </a:p>
        </p:txBody>
      </p:sp>
      <p:sp>
        <p:nvSpPr>
          <p:cNvPr id="185" name="Title 2"/>
          <p:cNvSpPr txBox="1">
            <a:spLocks noGrp="1"/>
          </p:cNvSpPr>
          <p:nvPr>
            <p:ph type="title"/>
          </p:nvPr>
        </p:nvSpPr>
        <p:spPr>
          <a:xfrm>
            <a:off x="761998" y="715960"/>
            <a:ext cx="6477001" cy="1189039"/>
          </a:xfrm>
          <a:prstGeom prst="rect">
            <a:avLst/>
          </a:prstGeom>
        </p:spPr>
        <p:txBody>
          <a:bodyPr/>
          <a:lstStyle>
            <a:lvl1pPr defTabSz="868680">
              <a:spcBef>
                <a:spcPts val="900"/>
              </a:spcBef>
              <a:defRPr sz="3800"/>
            </a:lvl1pPr>
          </a:lstStyle>
          <a:p>
            <a:r>
              <a:t>Contributions of previous two papers: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Text Placeholder 1"/>
          <p:cNvSpPr txBox="1">
            <a:spLocks noGrp="1"/>
          </p:cNvSpPr>
          <p:nvPr>
            <p:ph type="body" sz="half" idx="1"/>
          </p:nvPr>
        </p:nvSpPr>
        <p:spPr>
          <a:prstGeom prst="rect">
            <a:avLst/>
          </a:prstGeom>
        </p:spPr>
        <p:txBody>
          <a:bodyPr/>
          <a:lstStyle/>
          <a:p>
            <a:pPr algn="just">
              <a:buSzPct val="100000"/>
              <a:buFont typeface="Arial"/>
              <a:buChar char="•"/>
              <a:defRPr sz="1600"/>
            </a:pPr>
            <a:r>
              <a:t>"Human-level control through deep reinforcement learning" (2015): </a:t>
            </a:r>
            <a:r>
              <a:rPr b="0"/>
              <a:t>The main objective of this paper is to showcase the capability of deep RL algorithms, specifically A3C, to achieve human-level performance in complex and diverse Atari games. The focus is on pushing the boundaries of RL and demonstrating the potential for AI agents to surpass human expertise in specific tasks.</a:t>
            </a:r>
          </a:p>
          <a:p>
            <a:pPr algn="just">
              <a:buSzPct val="100000"/>
              <a:buFont typeface="Arial"/>
              <a:buChar char="•"/>
              <a:defRPr sz="1600"/>
            </a:pPr>
            <a:r>
              <a:t>"Asynchronous Methods for Deep Reinforcement Learning" (2016): </a:t>
            </a:r>
            <a:r>
              <a:rPr b="0"/>
              <a:t>This paper aims to investigate the efficiency and scalability of asynchronous training in deep RL. It explores different aspects of the A3C algorithm to understand the impact on training stability and performance, with a focus on practical considerations for large-scale RL systems.</a:t>
            </a:r>
          </a:p>
        </p:txBody>
      </p:sp>
      <p:sp>
        <p:nvSpPr>
          <p:cNvPr id="188" name="Title 2"/>
          <p:cNvSpPr txBox="1">
            <a:spLocks noGrp="1"/>
          </p:cNvSpPr>
          <p:nvPr>
            <p:ph type="title"/>
          </p:nvPr>
        </p:nvSpPr>
        <p:spPr>
          <a:xfrm>
            <a:off x="761998" y="715960"/>
            <a:ext cx="6477001" cy="1189039"/>
          </a:xfrm>
          <a:prstGeom prst="rect">
            <a:avLst/>
          </a:prstGeom>
        </p:spPr>
        <p:txBody>
          <a:bodyPr/>
          <a:lstStyle/>
          <a:p>
            <a:pPr defTabSz="658368">
              <a:spcBef>
                <a:spcPts val="700"/>
              </a:spcBef>
              <a:defRPr sz="2592"/>
            </a:pPr>
            <a:r>
              <a:t>Objectives of previous two papers:</a:t>
            </a:r>
            <a:br/>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Text Placeholder 1"/>
          <p:cNvSpPr txBox="1">
            <a:spLocks noGrp="1"/>
          </p:cNvSpPr>
          <p:nvPr>
            <p:ph type="body" sz="half" idx="1"/>
          </p:nvPr>
        </p:nvSpPr>
        <p:spPr>
          <a:prstGeom prst="rect">
            <a:avLst/>
          </a:prstGeom>
        </p:spPr>
        <p:txBody>
          <a:bodyPr/>
          <a:lstStyle>
            <a:lvl1pPr algn="just"/>
          </a:lstStyle>
          <a:p>
            <a:r>
              <a:t>In summary, while both papers are related to deep RL and involve the A3C algorithm, "Human-level control through deep reinforcement learning" (2015) primarily focuses on achieving human-level performance on Atari games, while "Asynchronous Methods for Deep Reinforcement Learning" (2016) explores the efficiency and scalability of asynchronous training in RL, providing insights into the impact of different factors on training stability and performance.</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Text Placeholder 1"/>
          <p:cNvSpPr txBox="1">
            <a:spLocks noGrp="1"/>
          </p:cNvSpPr>
          <p:nvPr>
            <p:ph type="body" sz="half" idx="1"/>
          </p:nvPr>
        </p:nvSpPr>
        <p:spPr>
          <a:xfrm>
            <a:off x="762000" y="1905000"/>
            <a:ext cx="6477000" cy="3902243"/>
          </a:xfrm>
          <a:prstGeom prst="rect">
            <a:avLst/>
          </a:prstGeom>
        </p:spPr>
        <p:txBody>
          <a:bodyPr/>
          <a:lstStyle>
            <a:lvl1pPr algn="just"/>
          </a:lstStyle>
          <a:p>
            <a:r>
              <a:rPr dirty="0"/>
              <a:t>"Deep Reinforcement Learning with Double Q-learning" (</a:t>
            </a:r>
            <a:r>
              <a:rPr lang="en-US" dirty="0"/>
              <a:t>Hasselt</a:t>
            </a:r>
            <a:r>
              <a:rPr dirty="0"/>
              <a:t> et al., 2015): In this paper, the authors addressed the issue of overestimation bias in Q-learning by introducing the Double Q-learning technique. It involved decoupling the action selection and evaluation steps, leading to more accurate value estimates and improved performance.</a:t>
            </a:r>
            <a:r>
              <a:rPr lang="en-US" dirty="0"/>
              <a:t> By breaking down the maximum operation in the target into action selection and action evaluation, Double Q-learning aims to reduce overestimations.</a:t>
            </a:r>
            <a:endParaRPr dirty="0"/>
          </a:p>
        </p:txBody>
      </p:sp>
      <p:sp>
        <p:nvSpPr>
          <p:cNvPr id="194" name="Title 2"/>
          <p:cNvSpPr txBox="1">
            <a:spLocks noGrp="1"/>
          </p:cNvSpPr>
          <p:nvPr>
            <p:ph type="title"/>
          </p:nvPr>
        </p:nvSpPr>
        <p:spPr>
          <a:xfrm>
            <a:off x="761998" y="715960"/>
            <a:ext cx="6477001" cy="1189039"/>
          </a:xfrm>
          <a:prstGeom prst="rect">
            <a:avLst/>
          </a:prstGeom>
        </p:spPr>
        <p:txBody>
          <a:bodyPr/>
          <a:lstStyle/>
          <a:p>
            <a:r>
              <a:t>Double Q-learning</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7876478-DA92-B9F7-372B-FD51DB281FF3}"/>
              </a:ext>
            </a:extLst>
          </p:cNvPr>
          <p:cNvSpPr>
            <a:spLocks noGrp="1"/>
          </p:cNvSpPr>
          <p:nvPr>
            <p:ph type="body" sz="half" idx="1"/>
          </p:nvPr>
        </p:nvSpPr>
        <p:spPr/>
        <p:txBody>
          <a:bodyPr>
            <a:normAutofit fontScale="92500" lnSpcReduction="10000"/>
          </a:bodyPr>
          <a:lstStyle/>
          <a:p>
            <a:pPr algn="just"/>
            <a:r>
              <a:rPr lang="en-US" dirty="0"/>
              <a:t>The study introduces Double Q-learning, a new Q-learning algorithm variation. The study demonstrates how, under some circumstances, the well-known Q-learning algorithm tends to overestimate the worth of an action. It was previously unknown whether such overestimations are typical in practice, whether they negatively affect performance, and whether they can generally be avoided. The essay provides positive responses to each of these queries. It first demonstrates that the recently developed DQN technique, which combines Q-learning and a deep neural network, suffers from significant overestimations in various Atari 2600 game domains. The research then introduces Double Q-learning, a DQN algorithm improvement that lessens overestimations and enhances performance.</a:t>
            </a:r>
          </a:p>
        </p:txBody>
      </p:sp>
    </p:spTree>
    <p:extLst>
      <p:ext uri="{BB962C8B-B14F-4D97-AF65-F5344CB8AC3E}">
        <p14:creationId xmlns:p14="http://schemas.microsoft.com/office/powerpoint/2010/main" val="2432011303"/>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DA5FADB-569D-B784-E1E1-F786447C9A19}"/>
              </a:ext>
            </a:extLst>
          </p:cNvPr>
          <p:cNvSpPr>
            <a:spLocks noGrp="1"/>
          </p:cNvSpPr>
          <p:nvPr>
            <p:ph type="body" sz="half" idx="1"/>
          </p:nvPr>
        </p:nvSpPr>
        <p:spPr/>
        <p:txBody>
          <a:bodyPr/>
          <a:lstStyle/>
          <a:p>
            <a:pPr algn="just"/>
            <a:r>
              <a:rPr lang="en-US" dirty="0"/>
              <a:t>Double Q-learning has the advantages of reducing overestimations and enhancing performance. However, Double Q-learning has the drawback of requiring twice as much memory as regular Q-learning.</a:t>
            </a:r>
          </a:p>
        </p:txBody>
      </p:sp>
    </p:spTree>
    <p:extLst>
      <p:ext uri="{BB962C8B-B14F-4D97-AF65-F5344CB8AC3E}">
        <p14:creationId xmlns:p14="http://schemas.microsoft.com/office/powerpoint/2010/main" val="2506135686"/>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FDB1C40-642F-29EE-55DA-57DDAFF7D57F}"/>
              </a:ext>
            </a:extLst>
          </p:cNvPr>
          <p:cNvSpPr>
            <a:spLocks noGrp="1"/>
          </p:cNvSpPr>
          <p:nvPr>
            <p:ph type="body" sz="half" idx="1"/>
          </p:nvPr>
        </p:nvSpPr>
        <p:spPr/>
        <p:txBody>
          <a:bodyPr>
            <a:normAutofit fontScale="92500" lnSpcReduction="10000"/>
          </a:bodyPr>
          <a:lstStyle/>
          <a:p>
            <a:pPr algn="just">
              <a:buFont typeface="+mj-lt"/>
              <a:buAutoNum type="arabicPeriod"/>
            </a:pPr>
            <a:r>
              <a:rPr lang="en-US" dirty="0"/>
              <a:t> Improved Overestimation Bias: </a:t>
            </a:r>
            <a:r>
              <a:rPr lang="en-US" b="0" dirty="0"/>
              <a:t>Double Q-learning addresses the issue of overestimation bias commonly found in traditional Q-learning algorithms. By decoupling the selection and evaluation of actions, it reduces the tendency to overestimate action values, leading to more accurate Q-value estimates.</a:t>
            </a:r>
          </a:p>
          <a:p>
            <a:pPr algn="just">
              <a:buFont typeface="+mj-lt"/>
              <a:buAutoNum type="arabicPeriod"/>
            </a:pPr>
            <a:r>
              <a:rPr lang="en-US" dirty="0"/>
              <a:t> Robustness to Sparse Rewards: </a:t>
            </a:r>
            <a:r>
              <a:rPr lang="en-US" b="0" dirty="0"/>
              <a:t>Double Q-learning has shown effectiveness in environments with sparse reward signals. It enables the agent to learn from limited feedback by reducing the potential for large overestimations that can mislead the learning process.</a:t>
            </a:r>
          </a:p>
          <a:p>
            <a:pPr algn="just">
              <a:buFont typeface="+mj-lt"/>
              <a:buAutoNum type="arabicPeriod"/>
            </a:pPr>
            <a:r>
              <a:rPr lang="en-US" dirty="0"/>
              <a:t> Enhanced Convergence: </a:t>
            </a:r>
            <a:r>
              <a:rPr lang="en-US" b="0" dirty="0"/>
              <a:t>The Double Q-learning algorithm has been observed to converge faster compared to traditional Q-learning methods. This can lead to quicker and more efficient learning, particularly in complex and high-dimensional environments.</a:t>
            </a:r>
          </a:p>
          <a:p>
            <a:pPr algn="just"/>
            <a:endParaRPr lang="en-US" dirty="0"/>
          </a:p>
        </p:txBody>
      </p:sp>
      <p:sp>
        <p:nvSpPr>
          <p:cNvPr id="3" name="Title 2">
            <a:extLst>
              <a:ext uri="{FF2B5EF4-FFF2-40B4-BE49-F238E27FC236}">
                <a16:creationId xmlns:a16="http://schemas.microsoft.com/office/drawing/2014/main" id="{EA7880CC-DBAB-739D-97A2-43619E4EA2FD}"/>
              </a:ext>
            </a:extLst>
          </p:cNvPr>
          <p:cNvSpPr>
            <a:spLocks noGrp="1"/>
          </p:cNvSpPr>
          <p:nvPr>
            <p:ph type="title"/>
          </p:nvPr>
        </p:nvSpPr>
        <p:spPr/>
        <p:txBody>
          <a:bodyPr/>
          <a:lstStyle/>
          <a:p>
            <a:r>
              <a:rPr lang="en-US" dirty="0"/>
              <a:t>Strengths…</a:t>
            </a:r>
          </a:p>
        </p:txBody>
      </p:sp>
    </p:spTree>
    <p:extLst>
      <p:ext uri="{BB962C8B-B14F-4D97-AF65-F5344CB8AC3E}">
        <p14:creationId xmlns:p14="http://schemas.microsoft.com/office/powerpoint/2010/main" val="71258816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Title 4"/>
          <p:cNvSpPr txBox="1">
            <a:spLocks noGrp="1"/>
          </p:cNvSpPr>
          <p:nvPr>
            <p:ph type="title"/>
          </p:nvPr>
        </p:nvSpPr>
        <p:spPr>
          <a:prstGeom prst="rect">
            <a:avLst/>
          </a:prstGeom>
        </p:spPr>
        <p:txBody>
          <a:bodyPr/>
          <a:lstStyle/>
          <a:p>
            <a:pPr defTabSz="868680">
              <a:spcBef>
                <a:spcPts val="900"/>
              </a:spcBef>
              <a:defRPr sz="3800"/>
            </a:pPr>
            <a:r>
              <a:t>Introduction</a:t>
            </a:r>
            <a:br/>
            <a:endParaRPr/>
          </a:p>
        </p:txBody>
      </p:sp>
      <p:sp>
        <p:nvSpPr>
          <p:cNvPr id="138" name="Text Placeholder 2"/>
          <p:cNvSpPr txBox="1">
            <a:spLocks noGrp="1"/>
          </p:cNvSpPr>
          <p:nvPr>
            <p:ph type="body" sz="half" idx="1"/>
          </p:nvPr>
        </p:nvSpPr>
        <p:spPr>
          <a:xfrm>
            <a:off x="4457700" y="2481941"/>
            <a:ext cx="7219044" cy="2699659"/>
          </a:xfrm>
          <a:prstGeom prst="rect">
            <a:avLst/>
          </a:prstGeom>
        </p:spPr>
        <p:txBody>
          <a:bodyPr/>
          <a:lstStyle>
            <a:lvl1pPr algn="just"/>
          </a:lstStyle>
          <a:p>
            <a:r>
              <a:rPr lang="en-US" dirty="0"/>
              <a:t>Beyond dispute, real-world learning (RL) is a more complicated and difficult way to implement, but fundamentally, it deals with learning through interaction and feedback, or alternatively, learning to complete a problem through trial and error, or alternatively, participating in a situation and getting paid for it.</a:t>
            </a:r>
            <a:endParaRPr dirty="0"/>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9B3C23-D22F-A828-29CC-D277176DE3F2}"/>
              </a:ext>
            </a:extLst>
          </p:cNvPr>
          <p:cNvSpPr>
            <a:spLocks noGrp="1"/>
          </p:cNvSpPr>
          <p:nvPr>
            <p:ph type="body" sz="half" idx="1"/>
          </p:nvPr>
        </p:nvSpPr>
        <p:spPr/>
        <p:txBody>
          <a:bodyPr>
            <a:normAutofit fontScale="92500" lnSpcReduction="20000"/>
          </a:bodyPr>
          <a:lstStyle/>
          <a:p>
            <a:pPr algn="just">
              <a:buFont typeface="+mj-lt"/>
              <a:buAutoNum type="arabicPeriod"/>
            </a:pPr>
            <a:r>
              <a:rPr lang="en-US" dirty="0"/>
              <a:t> Increased Variance: </a:t>
            </a:r>
            <a:r>
              <a:rPr lang="en-US" b="0" dirty="0"/>
              <a:t>Double Q-learning introduces an additional source of variance due to the separate estimation of action selection and evaluation. In certain situations, this increased variance can make the learning process less stable and more sensitive to noise.</a:t>
            </a:r>
          </a:p>
          <a:p>
            <a:pPr algn="just">
              <a:buFont typeface="+mj-lt"/>
              <a:buAutoNum type="arabicPeriod"/>
            </a:pPr>
            <a:r>
              <a:rPr lang="en-US" dirty="0"/>
              <a:t> Higher Computational Complexity: </a:t>
            </a:r>
            <a:r>
              <a:rPr lang="en-US" b="0" dirty="0"/>
              <a:t>The Double Q-learning algorithm requires maintaining two separate value functions, resulting in higher computational complexity compared to standard Q-learning. This increased complexity can be a limiting factor in resource-constrained environments or when dealing with large state-action spaces.</a:t>
            </a:r>
          </a:p>
          <a:p>
            <a:pPr algn="just">
              <a:buFont typeface="+mj-lt"/>
              <a:buAutoNum type="arabicPeriod"/>
            </a:pPr>
            <a:r>
              <a:rPr lang="en-US" dirty="0"/>
              <a:t> Sensitivity to Hyperparameters: </a:t>
            </a:r>
            <a:r>
              <a:rPr lang="en-US" b="0" dirty="0"/>
              <a:t>Like other deep reinforcement learning algorithms, the performance of Double Q-learning is highly dependent on the choice of hyperparameters. Selecting appropriate hyperparameters for the specific task at hand can be a non-trivial and time-consuming process.</a:t>
            </a:r>
          </a:p>
          <a:p>
            <a:pPr algn="just"/>
            <a:endParaRPr lang="en-US" dirty="0"/>
          </a:p>
        </p:txBody>
      </p:sp>
      <p:sp>
        <p:nvSpPr>
          <p:cNvPr id="3" name="Title 2">
            <a:extLst>
              <a:ext uri="{FF2B5EF4-FFF2-40B4-BE49-F238E27FC236}">
                <a16:creationId xmlns:a16="http://schemas.microsoft.com/office/drawing/2014/main" id="{6F9A1C2E-5D2C-4638-FC1B-EC2B1DDAAEF7}"/>
              </a:ext>
            </a:extLst>
          </p:cNvPr>
          <p:cNvSpPr>
            <a:spLocks noGrp="1"/>
          </p:cNvSpPr>
          <p:nvPr>
            <p:ph type="title"/>
          </p:nvPr>
        </p:nvSpPr>
        <p:spPr/>
        <p:txBody>
          <a:bodyPr/>
          <a:lstStyle/>
          <a:p>
            <a:r>
              <a:rPr lang="en-US" dirty="0"/>
              <a:t>Weaknesses…</a:t>
            </a:r>
          </a:p>
        </p:txBody>
      </p:sp>
    </p:spTree>
    <p:extLst>
      <p:ext uri="{BB962C8B-B14F-4D97-AF65-F5344CB8AC3E}">
        <p14:creationId xmlns:p14="http://schemas.microsoft.com/office/powerpoint/2010/main" val="11146700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Text Placeholder 1"/>
          <p:cNvSpPr txBox="1">
            <a:spLocks noGrp="1"/>
          </p:cNvSpPr>
          <p:nvPr>
            <p:ph type="body" sz="half" idx="1"/>
          </p:nvPr>
        </p:nvSpPr>
        <p:spPr>
          <a:prstGeom prst="rect">
            <a:avLst/>
          </a:prstGeom>
        </p:spPr>
        <p:txBody>
          <a:bodyPr/>
          <a:lstStyle>
            <a:lvl1pPr algn="just"/>
          </a:lstStyle>
          <a:p>
            <a:r>
              <a:rPr dirty="0"/>
              <a:t>"Continuous control with deep reinforcement learning" (</a:t>
            </a:r>
            <a:r>
              <a:rPr lang="en-US" dirty="0" err="1"/>
              <a:t>Lillicrap</a:t>
            </a:r>
            <a:r>
              <a:rPr dirty="0"/>
              <a:t> et al., 2015): This paper extended RL techniques to continuous control tasks. The authors introduced the Deep Deterministic Policy Gradient (DDPG) algorithm, combining Q-learning and deterministic policy gradient methods. DDPG achieved state-of-the-art performance on various continuous control benchmarks.</a:t>
            </a:r>
          </a:p>
        </p:txBody>
      </p:sp>
      <p:sp>
        <p:nvSpPr>
          <p:cNvPr id="197" name="Title 2"/>
          <p:cNvSpPr txBox="1">
            <a:spLocks noGrp="1"/>
          </p:cNvSpPr>
          <p:nvPr>
            <p:ph type="title"/>
          </p:nvPr>
        </p:nvSpPr>
        <p:spPr>
          <a:xfrm>
            <a:off x="761998" y="715960"/>
            <a:ext cx="6477001" cy="1189039"/>
          </a:xfrm>
          <a:prstGeom prst="rect">
            <a:avLst/>
          </a:prstGeom>
        </p:spPr>
        <p:txBody>
          <a:bodyPr/>
          <a:lstStyle/>
          <a:p>
            <a:r>
              <a:rPr dirty="0"/>
              <a:t>D</a:t>
            </a:r>
            <a:r>
              <a:rPr lang="en-US" dirty="0"/>
              <a:t>eep </a:t>
            </a:r>
            <a:r>
              <a:rPr dirty="0"/>
              <a:t>DPG…</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C4329D9-6067-A79F-C825-5DD4C99E0A79}"/>
              </a:ext>
            </a:extLst>
          </p:cNvPr>
          <p:cNvSpPr>
            <a:spLocks noGrp="1"/>
          </p:cNvSpPr>
          <p:nvPr>
            <p:ph type="body" sz="half" idx="1"/>
          </p:nvPr>
        </p:nvSpPr>
        <p:spPr/>
        <p:txBody>
          <a:bodyPr/>
          <a:lstStyle/>
          <a:p>
            <a:pPr algn="just"/>
            <a:r>
              <a:rPr lang="en-US" dirty="0"/>
              <a:t>The success of Deep Q-Learning is explained in the study as it is applied to the continuous action domain. The technique presented in this paper is actor-critical, model-free, and based on the deterministic policy gradient. It can be used in continuous action spaces. Their algorithm learned policies in high-dimensional, continuous state spaces using only raw pixel inputs and the same learning algorithm, network architecture, and hyper-parameters.</a:t>
            </a:r>
          </a:p>
        </p:txBody>
      </p:sp>
    </p:spTree>
    <p:extLst>
      <p:ext uri="{BB962C8B-B14F-4D97-AF65-F5344CB8AC3E}">
        <p14:creationId xmlns:p14="http://schemas.microsoft.com/office/powerpoint/2010/main" val="2239695189"/>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4B5E79A-C2C4-9817-278B-5FE7F44106E1}"/>
              </a:ext>
            </a:extLst>
          </p:cNvPr>
          <p:cNvSpPr>
            <a:spLocks noGrp="1"/>
          </p:cNvSpPr>
          <p:nvPr>
            <p:ph type="body" sz="half" idx="1"/>
          </p:nvPr>
        </p:nvSpPr>
        <p:spPr/>
        <p:txBody>
          <a:bodyPr/>
          <a:lstStyle/>
          <a:p>
            <a:pPr algn="just"/>
            <a:r>
              <a:rPr lang="en-US" dirty="0"/>
              <a:t>Insights from recent developments in deep learning and reinforcement learning are combined in this study to create an algorithm that, even when using raw pixels as observations, robustly solves difficult problems across a number of domains with continuous action spaces. The inclusion of non-linear function approximators negates any convergence guarantees, as is the case with the majority of reinforcement learning algorithms, but the experimental findings show that steady learning can occur without the requirement for environment adjustments.</a:t>
            </a:r>
          </a:p>
        </p:txBody>
      </p:sp>
    </p:spTree>
    <p:extLst>
      <p:ext uri="{BB962C8B-B14F-4D97-AF65-F5344CB8AC3E}">
        <p14:creationId xmlns:p14="http://schemas.microsoft.com/office/powerpoint/2010/main" val="3948300501"/>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4CFDBF-68F4-EE37-BA0B-52B2EB90076B}"/>
              </a:ext>
            </a:extLst>
          </p:cNvPr>
          <p:cNvSpPr>
            <a:spLocks noGrp="1"/>
          </p:cNvSpPr>
          <p:nvPr>
            <p:ph type="body" sz="half" idx="1"/>
          </p:nvPr>
        </p:nvSpPr>
        <p:spPr/>
        <p:txBody>
          <a:bodyPr/>
          <a:lstStyle/>
          <a:p>
            <a:pPr algn="just"/>
            <a:r>
              <a:rPr lang="en-US" dirty="0"/>
              <a:t>It's interesting to note that, in comparison to DQN learning to solve problems in the Atari environment, all of the studies required significantly less steps of experience. They found that almost all of the problems they examined could be resolved with 2.5 million steps or less of experience, which is a factor of 20 fewer steps than DQN needs for effective Atari solutions. This implies that, given more simulation time, DDPG might be able to handle problems that are even more challenging than those that were taken into account there.</a:t>
            </a:r>
          </a:p>
        </p:txBody>
      </p:sp>
    </p:spTree>
    <p:extLst>
      <p:ext uri="{BB962C8B-B14F-4D97-AF65-F5344CB8AC3E}">
        <p14:creationId xmlns:p14="http://schemas.microsoft.com/office/powerpoint/2010/main" val="68929682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7EFAD81-6324-D3A2-80BB-C60ECD935805}"/>
              </a:ext>
            </a:extLst>
          </p:cNvPr>
          <p:cNvSpPr>
            <a:spLocks noGrp="1"/>
          </p:cNvSpPr>
          <p:nvPr>
            <p:ph type="body" sz="half" idx="1"/>
          </p:nvPr>
        </p:nvSpPr>
        <p:spPr/>
        <p:txBody>
          <a:bodyPr/>
          <a:lstStyle/>
          <a:p>
            <a:pPr algn="just"/>
            <a:r>
              <a:rPr lang="en-US" dirty="0"/>
              <a:t>There are still certain restrictions on this strategy. The main drawback of DDPG is that, like the majority of model-free reinforcement techniques, it takes a lot of training episodes to figure out the right answer. They do, however, think that a strong model-free approach might be a crucial part of larger systems that might overcome these limits.</a:t>
            </a:r>
          </a:p>
        </p:txBody>
      </p:sp>
    </p:spTree>
    <p:extLst>
      <p:ext uri="{BB962C8B-B14F-4D97-AF65-F5344CB8AC3E}">
        <p14:creationId xmlns:p14="http://schemas.microsoft.com/office/powerpoint/2010/main" val="1942369411"/>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Text Placeholder 1"/>
          <p:cNvSpPr txBox="1">
            <a:spLocks noGrp="1"/>
          </p:cNvSpPr>
          <p:nvPr>
            <p:ph type="body" sz="half" idx="1"/>
          </p:nvPr>
        </p:nvSpPr>
        <p:spPr>
          <a:xfrm>
            <a:off x="3480318" y="1905000"/>
            <a:ext cx="7492484" cy="3823997"/>
          </a:xfrm>
          <a:prstGeom prst="rect">
            <a:avLst/>
          </a:prstGeom>
        </p:spPr>
        <p:txBody>
          <a:bodyPr/>
          <a:lstStyle/>
          <a:p>
            <a:pPr algn="just">
              <a:lnSpc>
                <a:spcPct val="81000"/>
              </a:lnSpc>
              <a:defRPr sz="1600"/>
            </a:pPr>
            <a:r>
              <a:rPr dirty="0"/>
              <a:t>The influence of deep RL became more pronounced with the development of AlphaGo by Silver et al. (2016). A combination of deep learning and Monte Carlo tree search, AlphaGo marked a watershed moment in the history of AI. It was the first system to beat a professional human player in the game of Go—a highly complex board game whose vast possibilities had previously stumped AI researchers. The innovative combination of deep learning for intuitive understanding of game positions with Monte Carlo tree search for forward simulation was a key ingredient to this success. </a:t>
            </a:r>
          </a:p>
          <a:p>
            <a:pPr algn="just">
              <a:lnSpc>
                <a:spcPct val="81000"/>
              </a:lnSpc>
              <a:defRPr sz="1600"/>
            </a:pPr>
            <a:r>
              <a:rPr dirty="0"/>
              <a:t>Yet, the breakthroughs didn't stop there. In "Mastering the game of Go without human knowledge" (Silver et al., 201</a:t>
            </a:r>
            <a:r>
              <a:rPr lang="ar-SA" dirty="0"/>
              <a:t>7</a:t>
            </a:r>
            <a:r>
              <a:rPr dirty="0"/>
              <a:t>), the researchers introduced AlphaGo Zero—an RL agent that learned Go entirely from self-play without human guidance. Learning from scratch, AlphaGo Zero eventually surpassed its predecessor's performance, an impressive feat that signified the power of self-play and paved the way for a new breed of RL algorithms. </a:t>
            </a:r>
          </a:p>
        </p:txBody>
      </p:sp>
      <p:sp>
        <p:nvSpPr>
          <p:cNvPr id="200" name="Title 2"/>
          <p:cNvSpPr txBox="1">
            <a:spLocks noGrp="1"/>
          </p:cNvSpPr>
          <p:nvPr>
            <p:ph type="title"/>
          </p:nvPr>
        </p:nvSpPr>
        <p:spPr>
          <a:prstGeom prst="rect">
            <a:avLst/>
          </a:prstGeom>
        </p:spPr>
        <p:txBody>
          <a:bodyPr/>
          <a:lstStyle/>
          <a:p>
            <a:r>
              <a:t>The AlphaGo Revolution </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65A921F-9D11-5C24-A4EE-60700010468D}"/>
              </a:ext>
            </a:extLst>
          </p:cNvPr>
          <p:cNvSpPr>
            <a:spLocks noGrp="1"/>
          </p:cNvSpPr>
          <p:nvPr>
            <p:ph type="body" sz="half" idx="1"/>
          </p:nvPr>
        </p:nvSpPr>
        <p:spPr>
          <a:xfrm>
            <a:off x="3608439" y="1904999"/>
            <a:ext cx="8068305" cy="3679723"/>
          </a:xfrm>
        </p:spPr>
        <p:txBody>
          <a:bodyPr>
            <a:normAutofit fontScale="92500" lnSpcReduction="10000"/>
          </a:bodyPr>
          <a:lstStyle/>
          <a:p>
            <a:pPr algn="just"/>
            <a:r>
              <a:rPr lang="en-US" dirty="0"/>
              <a:t>"Mastering the game of Go with deep neural networks and tree search" (AlphaGo): introduced the AlphaGo system, which combined deep neural networks with Monte Carlo Tree Search (MCTS). AlphaGo trained on a large dataset of expert human games and used a hybrid approach, utilizing supervised learning to train the policy network and reinforcement learning to improve it further through self-play. MCTS was used to guide decision-making and evaluate potential moves.</a:t>
            </a:r>
          </a:p>
          <a:p>
            <a:pPr algn="just"/>
            <a:r>
              <a:rPr lang="en-US" dirty="0"/>
              <a:t>"Mastering the game of Go without human knowledge" (AlphaGo Zero): this paper presented AlphaGo Zero, an enhanced version of AlphaGo. Unlike its predecessor, AlphaGo Zero started with no human knowledge or data. It trained entirely through self-play using reinforcement learning, without any human-provided data or expert gameplay. AlphaGo Zero utilized a single neural network that combined both the policy and value functions, and it improved iteratively through self-play and updating the neural network based on the outcomes of those games.</a:t>
            </a:r>
          </a:p>
          <a:p>
            <a:pPr algn="just"/>
            <a:endParaRPr lang="en-US" dirty="0"/>
          </a:p>
        </p:txBody>
      </p:sp>
      <p:sp>
        <p:nvSpPr>
          <p:cNvPr id="3" name="Title 2">
            <a:extLst>
              <a:ext uri="{FF2B5EF4-FFF2-40B4-BE49-F238E27FC236}">
                <a16:creationId xmlns:a16="http://schemas.microsoft.com/office/drawing/2014/main" id="{A68C8554-EF5D-A19E-8EF5-29955ECA96F1}"/>
              </a:ext>
            </a:extLst>
          </p:cNvPr>
          <p:cNvSpPr>
            <a:spLocks noGrp="1"/>
          </p:cNvSpPr>
          <p:nvPr>
            <p:ph type="title"/>
          </p:nvPr>
        </p:nvSpPr>
        <p:spPr/>
        <p:txBody>
          <a:bodyPr/>
          <a:lstStyle/>
          <a:p>
            <a:r>
              <a:rPr lang="en-US" dirty="0"/>
              <a:t>Approach</a:t>
            </a:r>
          </a:p>
        </p:txBody>
      </p:sp>
    </p:spTree>
    <p:extLst>
      <p:ext uri="{BB962C8B-B14F-4D97-AF65-F5344CB8AC3E}">
        <p14:creationId xmlns:p14="http://schemas.microsoft.com/office/powerpoint/2010/main" val="205338941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4666081-7DBC-66A1-B31B-9922B987F558}"/>
              </a:ext>
            </a:extLst>
          </p:cNvPr>
          <p:cNvSpPr>
            <a:spLocks noGrp="1"/>
          </p:cNvSpPr>
          <p:nvPr>
            <p:ph type="body" sz="half" idx="1"/>
          </p:nvPr>
        </p:nvSpPr>
        <p:spPr/>
        <p:txBody>
          <a:bodyPr>
            <a:normAutofit lnSpcReduction="10000"/>
          </a:bodyPr>
          <a:lstStyle/>
          <a:p>
            <a:pPr algn="just"/>
            <a:r>
              <a:rPr lang="en-US" dirty="0"/>
              <a:t>AlphaGo Zero is distinct from AlphaGo in key ways. First, it is trained entirely by self-play reinforcement learning, beginning with random play and ending with no supervision or use of human data. Second, it solely employs the board's black and white stones as input features. Third, instead of separate policy and value networks, it employs a single neural network. Finally, it employs a simplified tree search that is based solely on this single neural network to evaluate positions and sample moves, with no Monte-Carlo rollouts. In order to accomplish these findings, we present a new reinforcement learning algorithm that combines lookahead search into the training loop, resulting in quick improvement and stable learning. Methods describes more technical distinctions in the search algorithm, training technique, and network architecture.</a:t>
            </a:r>
          </a:p>
        </p:txBody>
      </p:sp>
      <p:sp>
        <p:nvSpPr>
          <p:cNvPr id="3" name="Title 2">
            <a:extLst>
              <a:ext uri="{FF2B5EF4-FFF2-40B4-BE49-F238E27FC236}">
                <a16:creationId xmlns:a16="http://schemas.microsoft.com/office/drawing/2014/main" id="{6CDF088D-48FE-AFDE-99EC-9A98A206BDAD}"/>
              </a:ext>
            </a:extLst>
          </p:cNvPr>
          <p:cNvSpPr>
            <a:spLocks noGrp="1"/>
          </p:cNvSpPr>
          <p:nvPr>
            <p:ph type="title"/>
          </p:nvPr>
        </p:nvSpPr>
        <p:spPr/>
        <p:txBody>
          <a:bodyPr/>
          <a:lstStyle/>
          <a:p>
            <a:r>
              <a:rPr lang="en-US" dirty="0"/>
              <a:t>Differences</a:t>
            </a:r>
          </a:p>
        </p:txBody>
      </p:sp>
    </p:spTree>
    <p:extLst>
      <p:ext uri="{BB962C8B-B14F-4D97-AF65-F5344CB8AC3E}">
        <p14:creationId xmlns:p14="http://schemas.microsoft.com/office/powerpoint/2010/main" val="39351626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4D9491C-04A8-AF34-EAC7-B768071D3982}"/>
              </a:ext>
            </a:extLst>
          </p:cNvPr>
          <p:cNvSpPr>
            <a:spLocks noGrp="1"/>
          </p:cNvSpPr>
          <p:nvPr>
            <p:ph type="body" sz="half" idx="1"/>
          </p:nvPr>
        </p:nvSpPr>
        <p:spPr/>
        <p:txBody>
          <a:bodyPr>
            <a:normAutofit/>
          </a:bodyPr>
          <a:lstStyle/>
          <a:p>
            <a:pPr algn="just"/>
            <a:r>
              <a:rPr lang="en-US" dirty="0"/>
              <a:t>AlphaGo utilized a combination of supervised learning and reinforcement learning. The neural networks were initially trained using supervised learning on the expert human games dataset. Reinforcement learning was then employed to further refine the networks through self-play and improve their performance.</a:t>
            </a:r>
          </a:p>
          <a:p>
            <a:pPr algn="just"/>
            <a:r>
              <a:rPr lang="en-US" dirty="0"/>
              <a:t>AlphaGo Zero relied solely on reinforcement learning. It learned through self-play and reinforcement learning, updating the neural network based on the outcomes of its games against previous versions of itself. No human-provided data or supervision was used.</a:t>
            </a:r>
          </a:p>
          <a:p>
            <a:pPr algn="just"/>
            <a:endParaRPr lang="en-US" dirty="0"/>
          </a:p>
        </p:txBody>
      </p:sp>
      <p:sp>
        <p:nvSpPr>
          <p:cNvPr id="3" name="Title 2">
            <a:extLst>
              <a:ext uri="{FF2B5EF4-FFF2-40B4-BE49-F238E27FC236}">
                <a16:creationId xmlns:a16="http://schemas.microsoft.com/office/drawing/2014/main" id="{6EAC54D9-51D9-1381-6176-B9A2C117210B}"/>
              </a:ext>
            </a:extLst>
          </p:cNvPr>
          <p:cNvSpPr>
            <a:spLocks noGrp="1"/>
          </p:cNvSpPr>
          <p:nvPr>
            <p:ph type="title"/>
          </p:nvPr>
        </p:nvSpPr>
        <p:spPr/>
        <p:txBody>
          <a:bodyPr/>
          <a:lstStyle/>
          <a:p>
            <a:r>
              <a:rPr lang="en-US" dirty="0"/>
              <a:t>Training process</a:t>
            </a:r>
          </a:p>
        </p:txBody>
      </p:sp>
    </p:spTree>
    <p:extLst>
      <p:ext uri="{BB962C8B-B14F-4D97-AF65-F5344CB8AC3E}">
        <p14:creationId xmlns:p14="http://schemas.microsoft.com/office/powerpoint/2010/main" val="241070422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Text Placeholder 1"/>
          <p:cNvSpPr txBox="1">
            <a:spLocks noGrp="1"/>
          </p:cNvSpPr>
          <p:nvPr>
            <p:ph type="body" sz="half" idx="1"/>
          </p:nvPr>
        </p:nvSpPr>
        <p:spPr>
          <a:prstGeom prst="rect">
            <a:avLst/>
          </a:prstGeom>
        </p:spPr>
        <p:txBody>
          <a:bodyPr/>
          <a:lstStyle/>
          <a:p>
            <a:endParaRPr/>
          </a:p>
        </p:txBody>
      </p:sp>
      <p:pic>
        <p:nvPicPr>
          <p:cNvPr id="141" name="Picture 5" descr="Picture 5"/>
          <p:cNvPicPr>
            <a:picLocks noChangeAspect="1"/>
          </p:cNvPicPr>
          <p:nvPr/>
        </p:nvPicPr>
        <p:blipFill>
          <a:blip r:embed="rId2"/>
          <a:stretch>
            <a:fillRect/>
          </a:stretch>
        </p:blipFill>
        <p:spPr>
          <a:xfrm>
            <a:off x="684259" y="830424"/>
            <a:ext cx="9535857" cy="5030119"/>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87481DB-17CF-C0D2-49EE-10F2C5B04537}"/>
              </a:ext>
            </a:extLst>
          </p:cNvPr>
          <p:cNvSpPr>
            <a:spLocks noGrp="1"/>
          </p:cNvSpPr>
          <p:nvPr>
            <p:ph type="body" sz="half" idx="1"/>
          </p:nvPr>
        </p:nvSpPr>
        <p:spPr/>
        <p:txBody>
          <a:bodyPr>
            <a:normAutofit fontScale="92500" lnSpcReduction="20000"/>
          </a:bodyPr>
          <a:lstStyle/>
          <a:p>
            <a:pPr algn="just">
              <a:buFont typeface="+mj-lt"/>
              <a:buAutoNum type="arabicPeriod"/>
            </a:pPr>
            <a:r>
              <a:rPr lang="en-US" dirty="0"/>
              <a:t>Utilization of Expert Human Knowledge: </a:t>
            </a:r>
            <a:r>
              <a:rPr lang="en-US" b="0" dirty="0"/>
              <a:t>AlphaGo leveraged a large dataset of expert human games to train its neural networks initially. This allowed it to capture valuable patterns and strategies from experienced players, providing a strong foundation for its gameplay.</a:t>
            </a:r>
          </a:p>
          <a:p>
            <a:pPr algn="just">
              <a:buFont typeface="+mj-lt"/>
              <a:buAutoNum type="arabicPeriod"/>
            </a:pPr>
            <a:r>
              <a:rPr lang="en-US" dirty="0"/>
              <a:t>Combination of Neural Networks and Monte Carlo Tree Search: </a:t>
            </a:r>
            <a:r>
              <a:rPr lang="en-US" b="0" dirty="0"/>
              <a:t>The integration of deep neural networks with Monte Carlo Tree Search in AlphaGo enabled the system to efficiently evaluate potential moves and make informed decisions. The neural networks provided guidance for move selection, while MCTS explored the game tree and evaluated different game states.</a:t>
            </a:r>
          </a:p>
          <a:p>
            <a:pPr algn="just">
              <a:buFont typeface="+mj-lt"/>
              <a:buAutoNum type="arabicPeriod"/>
            </a:pPr>
            <a:r>
              <a:rPr lang="en-US" dirty="0"/>
              <a:t>Demonstrated Superior Performance: </a:t>
            </a:r>
            <a:r>
              <a:rPr lang="en-US" b="0" dirty="0"/>
              <a:t>AlphaGo's success in defeating a top professional Go player, Lee Sedol, in a five-game match demonstrated the effectiveness of its approach. It showcased the power of combining neural networks and tree search in achieving superhuman performance in the game of Go.</a:t>
            </a:r>
          </a:p>
          <a:p>
            <a:pPr algn="just"/>
            <a:endParaRPr lang="en-US" dirty="0"/>
          </a:p>
        </p:txBody>
      </p:sp>
      <p:sp>
        <p:nvSpPr>
          <p:cNvPr id="3" name="Title 2">
            <a:extLst>
              <a:ext uri="{FF2B5EF4-FFF2-40B4-BE49-F238E27FC236}">
                <a16:creationId xmlns:a16="http://schemas.microsoft.com/office/drawing/2014/main" id="{78FDEDE4-AC0E-1AF3-6C6F-F1C6017F01A8}"/>
              </a:ext>
            </a:extLst>
          </p:cNvPr>
          <p:cNvSpPr>
            <a:spLocks noGrp="1"/>
          </p:cNvSpPr>
          <p:nvPr>
            <p:ph type="title"/>
          </p:nvPr>
        </p:nvSpPr>
        <p:spPr/>
        <p:txBody>
          <a:bodyPr/>
          <a:lstStyle/>
          <a:p>
            <a:r>
              <a:rPr lang="en-US" dirty="0"/>
              <a:t>Advantages of AlphaGo</a:t>
            </a:r>
          </a:p>
        </p:txBody>
      </p:sp>
    </p:spTree>
    <p:extLst>
      <p:ext uri="{BB962C8B-B14F-4D97-AF65-F5344CB8AC3E}">
        <p14:creationId xmlns:p14="http://schemas.microsoft.com/office/powerpoint/2010/main" val="3121486285"/>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120DEE2-FCF4-5682-4311-013F3D269894}"/>
              </a:ext>
            </a:extLst>
          </p:cNvPr>
          <p:cNvSpPr>
            <a:spLocks noGrp="1"/>
          </p:cNvSpPr>
          <p:nvPr>
            <p:ph type="body" sz="half" idx="1"/>
          </p:nvPr>
        </p:nvSpPr>
        <p:spPr>
          <a:xfrm>
            <a:off x="4457700" y="2369574"/>
            <a:ext cx="7219044" cy="2812026"/>
          </a:xfrm>
        </p:spPr>
        <p:txBody>
          <a:bodyPr/>
          <a:lstStyle/>
          <a:p>
            <a:pPr algn="just"/>
            <a:r>
              <a:rPr lang="en-US" dirty="0"/>
              <a:t>Reliance on Human Expertise: The initial training phase of AlphaGo heavily relied on expert human gameplay data. While this enabled AlphaGo to learn from the accumulated knowledge of expert players, it introduced a dependence on human expertise and limited the system's ability to explore new strategies independently.</a:t>
            </a:r>
          </a:p>
          <a:p>
            <a:pPr algn="just"/>
            <a:endParaRPr lang="en-US" dirty="0"/>
          </a:p>
        </p:txBody>
      </p:sp>
      <p:sp>
        <p:nvSpPr>
          <p:cNvPr id="3" name="Title 2">
            <a:extLst>
              <a:ext uri="{FF2B5EF4-FFF2-40B4-BE49-F238E27FC236}">
                <a16:creationId xmlns:a16="http://schemas.microsoft.com/office/drawing/2014/main" id="{92BA868E-BED2-EB0A-0881-D757AE7FA699}"/>
              </a:ext>
            </a:extLst>
          </p:cNvPr>
          <p:cNvSpPr>
            <a:spLocks noGrp="1"/>
          </p:cNvSpPr>
          <p:nvPr>
            <p:ph type="title"/>
          </p:nvPr>
        </p:nvSpPr>
        <p:spPr/>
        <p:txBody>
          <a:bodyPr/>
          <a:lstStyle/>
          <a:p>
            <a:r>
              <a:rPr lang="en-US" dirty="0"/>
              <a:t>Disadvantage of AlphaGo</a:t>
            </a:r>
          </a:p>
        </p:txBody>
      </p:sp>
    </p:spTree>
    <p:extLst>
      <p:ext uri="{BB962C8B-B14F-4D97-AF65-F5344CB8AC3E}">
        <p14:creationId xmlns:p14="http://schemas.microsoft.com/office/powerpoint/2010/main" val="2056101275"/>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63B50EC-89FC-1155-FBBB-ACFA022859F1}"/>
              </a:ext>
            </a:extLst>
          </p:cNvPr>
          <p:cNvSpPr>
            <a:spLocks noGrp="1"/>
          </p:cNvSpPr>
          <p:nvPr>
            <p:ph type="body" sz="half" idx="1"/>
          </p:nvPr>
        </p:nvSpPr>
        <p:spPr/>
        <p:txBody>
          <a:bodyPr>
            <a:normAutofit fontScale="92500" lnSpcReduction="10000"/>
          </a:bodyPr>
          <a:lstStyle/>
          <a:p>
            <a:pPr algn="just">
              <a:buFont typeface="+mj-lt"/>
              <a:buAutoNum type="arabicPeriod"/>
            </a:pPr>
            <a:r>
              <a:rPr lang="en-US" dirty="0"/>
              <a:t>Self-Learning from Scratch: </a:t>
            </a:r>
            <a:r>
              <a:rPr lang="en-US" b="0" dirty="0"/>
              <a:t>AlphaGo Zero started with no human knowledge or expert data. By relying solely on self-play reinforcement learning, it was able to learn the game of Go from scratch and discover new strategies that might not have been present in human gameplay.</a:t>
            </a:r>
          </a:p>
          <a:p>
            <a:pPr algn="just">
              <a:buFont typeface="+mj-lt"/>
              <a:buAutoNum type="arabicPeriod"/>
            </a:pPr>
            <a:r>
              <a:rPr lang="en-US" dirty="0"/>
              <a:t>Elimination of Human Bias: </a:t>
            </a:r>
            <a:r>
              <a:rPr lang="en-US" b="0" dirty="0"/>
              <a:t>AlphaGo Zero's approach of learning without any human-provided data or expertise allowed it to avoid potential biases and limitations inherent in human gameplay. This enabled the system to explore a broader range of possibilities and potentially discover novel and innovative strategies.</a:t>
            </a:r>
          </a:p>
          <a:p>
            <a:pPr algn="just">
              <a:buFont typeface="+mj-lt"/>
              <a:buAutoNum type="arabicPeriod"/>
            </a:pPr>
            <a:r>
              <a:rPr lang="en-US" dirty="0"/>
              <a:t>Enhanced Autonomy and Adaptability: </a:t>
            </a:r>
            <a:r>
              <a:rPr lang="en-US" b="0" dirty="0"/>
              <a:t>AlphaGo Zero's ability to learn solely from self-play empowered it to adapt and improve iteratively, constantly refining its gameplay abilities. This autonomy made it capable of surpassing previous versions of AlphaGo and achieving superhuman performance.</a:t>
            </a:r>
          </a:p>
          <a:p>
            <a:pPr algn="just"/>
            <a:endParaRPr lang="en-US" dirty="0"/>
          </a:p>
        </p:txBody>
      </p:sp>
      <p:sp>
        <p:nvSpPr>
          <p:cNvPr id="3" name="Title 2">
            <a:extLst>
              <a:ext uri="{FF2B5EF4-FFF2-40B4-BE49-F238E27FC236}">
                <a16:creationId xmlns:a16="http://schemas.microsoft.com/office/drawing/2014/main" id="{7E2F38EA-B229-29E0-0D60-142DD6D86E1B}"/>
              </a:ext>
            </a:extLst>
          </p:cNvPr>
          <p:cNvSpPr>
            <a:spLocks noGrp="1"/>
          </p:cNvSpPr>
          <p:nvPr>
            <p:ph type="title"/>
          </p:nvPr>
        </p:nvSpPr>
        <p:spPr/>
        <p:txBody>
          <a:bodyPr/>
          <a:lstStyle/>
          <a:p>
            <a:r>
              <a:rPr lang="en-US" dirty="0"/>
              <a:t>Advantages of AlphaGo Zero</a:t>
            </a:r>
          </a:p>
        </p:txBody>
      </p:sp>
    </p:spTree>
    <p:extLst>
      <p:ext uri="{BB962C8B-B14F-4D97-AF65-F5344CB8AC3E}">
        <p14:creationId xmlns:p14="http://schemas.microsoft.com/office/powerpoint/2010/main" val="3859183263"/>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63B50EC-89FC-1155-FBBB-ACFA022859F1}"/>
              </a:ext>
            </a:extLst>
          </p:cNvPr>
          <p:cNvSpPr>
            <a:spLocks noGrp="1"/>
          </p:cNvSpPr>
          <p:nvPr>
            <p:ph type="body" sz="half" idx="1"/>
          </p:nvPr>
        </p:nvSpPr>
        <p:spPr/>
        <p:txBody>
          <a:bodyPr/>
          <a:lstStyle/>
          <a:p>
            <a:pPr algn="just">
              <a:buFont typeface="+mj-lt"/>
              <a:buAutoNum type="arabicPeriod"/>
            </a:pPr>
            <a:r>
              <a:rPr lang="en-US" dirty="0"/>
              <a:t>Longer Training Time: </a:t>
            </a:r>
            <a:r>
              <a:rPr lang="en-US" b="0" dirty="0"/>
              <a:t>AlphaGo Zero required a significant amount of computational resources and time for self-play reinforcement learning to reach its superhuman performance. The learning process can be time-consuming and computationally intensive, which may limit its practical applicability in real-time scenarios.</a:t>
            </a:r>
          </a:p>
          <a:p>
            <a:pPr algn="just">
              <a:buFont typeface="+mj-lt"/>
              <a:buAutoNum type="arabicPeriod"/>
            </a:pPr>
            <a:r>
              <a:rPr lang="en-US" dirty="0"/>
              <a:t>Lack of Human Expertise</a:t>
            </a:r>
            <a:r>
              <a:rPr lang="en-US" b="0" dirty="0"/>
              <a:t>: By not relying on human expertise, AlphaGo Zero may miss out on valuable strategies and insights accumulated by expert players over time. While it excels in discovering new strategies, it may not fully utilize the depth of human knowledge present in expert gameplay.</a:t>
            </a:r>
          </a:p>
          <a:p>
            <a:pPr algn="just"/>
            <a:endParaRPr lang="en-US" dirty="0"/>
          </a:p>
        </p:txBody>
      </p:sp>
      <p:sp>
        <p:nvSpPr>
          <p:cNvPr id="3" name="Title 2">
            <a:extLst>
              <a:ext uri="{FF2B5EF4-FFF2-40B4-BE49-F238E27FC236}">
                <a16:creationId xmlns:a16="http://schemas.microsoft.com/office/drawing/2014/main" id="{7E2F38EA-B229-29E0-0D60-142DD6D86E1B}"/>
              </a:ext>
            </a:extLst>
          </p:cNvPr>
          <p:cNvSpPr>
            <a:spLocks noGrp="1"/>
          </p:cNvSpPr>
          <p:nvPr>
            <p:ph type="title"/>
          </p:nvPr>
        </p:nvSpPr>
        <p:spPr/>
        <p:txBody>
          <a:bodyPr/>
          <a:lstStyle/>
          <a:p>
            <a:r>
              <a:rPr lang="en-US" dirty="0"/>
              <a:t>Disadvantages of AlphaGo Zero</a:t>
            </a:r>
          </a:p>
        </p:txBody>
      </p:sp>
    </p:spTree>
    <p:extLst>
      <p:ext uri="{BB962C8B-B14F-4D97-AF65-F5344CB8AC3E}">
        <p14:creationId xmlns:p14="http://schemas.microsoft.com/office/powerpoint/2010/main" val="127543849"/>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Text Placeholder 1"/>
          <p:cNvSpPr txBox="1">
            <a:spLocks noGrp="1"/>
          </p:cNvSpPr>
          <p:nvPr>
            <p:ph type="body" sz="half" idx="1"/>
          </p:nvPr>
        </p:nvSpPr>
        <p:spPr>
          <a:prstGeom prst="rect">
            <a:avLst/>
          </a:prstGeom>
        </p:spPr>
        <p:txBody>
          <a:bodyPr/>
          <a:lstStyle>
            <a:lvl1pPr algn="just"/>
          </a:lstStyle>
          <a:p>
            <a:r>
              <a:t>The paper addresses the challenge of scaling up deep RL algorithms to handle large-scale environments and achieve high sample efficiency. It introduces the Importance Weighted Actor-Learner Architecture (IMPALA), a distributed RL framework that allows for efficient parallelization and effective exploration in complex environments.</a:t>
            </a:r>
          </a:p>
        </p:txBody>
      </p:sp>
      <p:sp>
        <p:nvSpPr>
          <p:cNvPr id="220" name="Title 2"/>
          <p:cNvSpPr txBox="1">
            <a:spLocks noGrp="1"/>
          </p:cNvSpPr>
          <p:nvPr>
            <p:ph type="title"/>
          </p:nvPr>
        </p:nvSpPr>
        <p:spPr>
          <a:prstGeom prst="rect">
            <a:avLst/>
          </a:prstGeom>
        </p:spPr>
        <p:txBody>
          <a:bodyPr/>
          <a:lstStyle/>
          <a:p>
            <a:r>
              <a:t>IMPALA</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2A5E1EB-3053-5A30-E2C6-EE5393034DC3}"/>
              </a:ext>
            </a:extLst>
          </p:cNvPr>
          <p:cNvSpPr>
            <a:spLocks noGrp="1"/>
          </p:cNvSpPr>
          <p:nvPr>
            <p:ph type="body" sz="half" idx="1"/>
          </p:nvPr>
        </p:nvSpPr>
        <p:spPr/>
        <p:txBody>
          <a:bodyPr/>
          <a:lstStyle/>
          <a:p>
            <a:pPr algn="just"/>
            <a:r>
              <a:rPr lang="en-US" dirty="0" err="1"/>
              <a:t>Espeholt</a:t>
            </a:r>
            <a:r>
              <a:rPr lang="en-US" dirty="0"/>
              <a:t> et al., 2018 describe a new distributed agent IMPALA (Importance Weighted Actor-Learner Architecture) that not only uses resources more efficiently in single-machine training but also scales to thousands of machines without sacrificing data efficiency or resource utilization. Unlike the popular A3C-based agents, in which workers communicate gradients with respect to the parameters of the policy to a central parameter server, IMPALA uses a novel combination of distributed actor-learner and importance weighted behavior cloning. </a:t>
            </a:r>
          </a:p>
        </p:txBody>
      </p:sp>
    </p:spTree>
    <p:extLst>
      <p:ext uri="{BB962C8B-B14F-4D97-AF65-F5344CB8AC3E}">
        <p14:creationId xmlns:p14="http://schemas.microsoft.com/office/powerpoint/2010/main" val="3863968994"/>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8B6175-5ECD-77E5-DA4C-CEB77B0C0FD1}"/>
              </a:ext>
            </a:extLst>
          </p:cNvPr>
          <p:cNvSpPr>
            <a:spLocks noGrp="1"/>
          </p:cNvSpPr>
          <p:nvPr>
            <p:ph type="body" sz="half" idx="1"/>
          </p:nvPr>
        </p:nvSpPr>
        <p:spPr/>
        <p:txBody>
          <a:bodyPr>
            <a:normAutofit lnSpcReduction="10000"/>
          </a:bodyPr>
          <a:lstStyle/>
          <a:p>
            <a:pPr algn="just"/>
            <a:r>
              <a:rPr lang="en-US" dirty="0"/>
              <a:t>It has been shown to be effective for multi-task reinforcement learning on DMLab-30 and Atari-57. It has also been used in comparison with other reinforcement algorithms such as PPO and Ape-X DQN.</a:t>
            </a:r>
            <a:endParaRPr lang="ar-SA" dirty="0"/>
          </a:p>
          <a:p>
            <a:pPr algn="just"/>
            <a:r>
              <a:rPr lang="en-US" dirty="0"/>
              <a:t>V-trace is an off-policy actor-critic algorithm used in the IMPALA framework. It is a key component of IMPALA's learning process and contributes to its sample efficiency and stability.</a:t>
            </a:r>
          </a:p>
          <a:p>
            <a:pPr algn="just"/>
            <a:r>
              <a:rPr lang="en-US" dirty="0"/>
              <a:t>The V-trace algorithm addresses the issue of using off-policy data, where the data used for learning the policy may come from a different policy than the one being updated. This is important in distributed RL settings where multiple actors are collecting experience concurrently.</a:t>
            </a:r>
          </a:p>
          <a:p>
            <a:pPr algn="just"/>
            <a:endParaRPr lang="en-US" dirty="0"/>
          </a:p>
        </p:txBody>
      </p:sp>
    </p:spTree>
    <p:extLst>
      <p:ext uri="{BB962C8B-B14F-4D97-AF65-F5344CB8AC3E}">
        <p14:creationId xmlns:p14="http://schemas.microsoft.com/office/powerpoint/2010/main" val="3890528973"/>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12AC1D-0C88-B046-5CB6-C493C4F4D51E}"/>
              </a:ext>
            </a:extLst>
          </p:cNvPr>
          <p:cNvSpPr>
            <a:spLocks noGrp="1"/>
          </p:cNvSpPr>
          <p:nvPr>
            <p:ph type="body" sz="half" idx="1"/>
          </p:nvPr>
        </p:nvSpPr>
        <p:spPr>
          <a:xfrm>
            <a:off x="3647768" y="2045110"/>
            <a:ext cx="8028976" cy="3598606"/>
          </a:xfrm>
        </p:spPr>
        <p:txBody>
          <a:bodyPr>
            <a:normAutofit lnSpcReduction="10000"/>
          </a:bodyPr>
          <a:lstStyle/>
          <a:p>
            <a:pPr algn="just">
              <a:buFont typeface="+mj-lt"/>
              <a:buAutoNum type="arabicPeriod"/>
            </a:pPr>
            <a:r>
              <a:rPr lang="en-US" dirty="0"/>
              <a:t>Importance Sampling</a:t>
            </a:r>
            <a:r>
              <a:rPr lang="en-US" b="0" dirty="0"/>
              <a:t>:</a:t>
            </a:r>
            <a:r>
              <a:rPr lang="ar-SA" b="0" dirty="0"/>
              <a:t> </a:t>
            </a:r>
            <a:r>
              <a:rPr lang="en-US" b="0" dirty="0"/>
              <a:t>V-trace employs importance sampling to correct for the mismatch between the behavior policy (which generated the data) and the target policy (which is being learned). Importance sampling allows the algorithm to estimate the expected return of the target policy using data collected under a different policy.</a:t>
            </a:r>
          </a:p>
          <a:p>
            <a:pPr algn="just">
              <a:buFont typeface="+mj-lt"/>
              <a:buAutoNum type="arabicPeriod"/>
            </a:pPr>
            <a:r>
              <a:rPr lang="en-US" dirty="0"/>
              <a:t>Trajectory Calculation</a:t>
            </a:r>
            <a:r>
              <a:rPr lang="en-US" b="0" dirty="0"/>
              <a:t>:</a:t>
            </a:r>
            <a:r>
              <a:rPr lang="ar-SA" b="0" dirty="0"/>
              <a:t> </a:t>
            </a:r>
            <a:r>
              <a:rPr lang="en-US" b="0" dirty="0"/>
              <a:t>The V-trace algorithm operates on trajectories, which are sequences of states, actions, rewards, and other relevant information. It computes estimates of the value function and advantages for each timestep in a trajectory.</a:t>
            </a:r>
          </a:p>
          <a:p>
            <a:pPr algn="just">
              <a:buFont typeface="+mj-lt"/>
              <a:buAutoNum type="arabicPeriod"/>
            </a:pPr>
            <a:r>
              <a:rPr lang="en-US" dirty="0"/>
              <a:t>Truncated Importance Sampling (TIS</a:t>
            </a:r>
            <a:r>
              <a:rPr lang="en-US" b="0" dirty="0"/>
              <a:t>):</a:t>
            </a:r>
            <a:r>
              <a:rPr lang="ar-SA" b="0" dirty="0"/>
              <a:t> </a:t>
            </a:r>
            <a:r>
              <a:rPr lang="en-US" b="0" dirty="0"/>
              <a:t>To mitigate the high variance typically associated with importance sampling in off-policy learning, V-trace uses truncated importance sampling. It clips the importance weights to a certain range, which helps reduce the variance of the updates and improve stability.</a:t>
            </a:r>
          </a:p>
          <a:p>
            <a:pPr algn="just"/>
            <a:endParaRPr lang="en-US" dirty="0"/>
          </a:p>
        </p:txBody>
      </p:sp>
      <p:sp>
        <p:nvSpPr>
          <p:cNvPr id="3" name="Title 2">
            <a:extLst>
              <a:ext uri="{FF2B5EF4-FFF2-40B4-BE49-F238E27FC236}">
                <a16:creationId xmlns:a16="http://schemas.microsoft.com/office/drawing/2014/main" id="{7C4D8D32-0D9C-8998-AA33-A23184FBFBD6}"/>
              </a:ext>
            </a:extLst>
          </p:cNvPr>
          <p:cNvSpPr>
            <a:spLocks noGrp="1"/>
          </p:cNvSpPr>
          <p:nvPr>
            <p:ph type="title"/>
          </p:nvPr>
        </p:nvSpPr>
        <p:spPr>
          <a:xfrm>
            <a:off x="3647768" y="715960"/>
            <a:ext cx="8028974" cy="1189039"/>
          </a:xfrm>
        </p:spPr>
        <p:txBody>
          <a:bodyPr/>
          <a:lstStyle/>
          <a:p>
            <a:r>
              <a:rPr lang="en-US" dirty="0"/>
              <a:t>V-trace off-policy actor-critic algorithm in IMPALA:</a:t>
            </a:r>
          </a:p>
        </p:txBody>
      </p:sp>
    </p:spTree>
    <p:extLst>
      <p:ext uri="{BB962C8B-B14F-4D97-AF65-F5344CB8AC3E}">
        <p14:creationId xmlns:p14="http://schemas.microsoft.com/office/powerpoint/2010/main" val="1301450044"/>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3BF48DD-7815-3FD6-BC41-40A974CD4A15}"/>
              </a:ext>
            </a:extLst>
          </p:cNvPr>
          <p:cNvSpPr>
            <a:spLocks noGrp="1"/>
          </p:cNvSpPr>
          <p:nvPr>
            <p:ph type="body" sz="half" idx="1"/>
          </p:nvPr>
        </p:nvSpPr>
        <p:spPr/>
        <p:txBody>
          <a:bodyPr>
            <a:normAutofit fontScale="92500" lnSpcReduction="10000"/>
          </a:bodyPr>
          <a:lstStyle/>
          <a:p>
            <a:pPr algn="l"/>
            <a:r>
              <a:rPr lang="en-US" dirty="0"/>
              <a:t>4.Importance Weighted Advantage</a:t>
            </a:r>
            <a:r>
              <a:rPr lang="en-US" b="0" dirty="0"/>
              <a:t>: V-trace calculates an importance weighted advantage estimate. This estimate combines the advantages derived from both the target policy and the behavior policy, taking into account the importance weights. This allows for a more accurate estimation of the advantages and reduces the bias caused by the off-policy nature of the data.</a:t>
            </a:r>
          </a:p>
          <a:p>
            <a:pPr algn="l"/>
            <a:r>
              <a:rPr lang="en-US" dirty="0"/>
              <a:t>5.Critic Update: </a:t>
            </a:r>
            <a:r>
              <a:rPr lang="en-US" b="0" dirty="0"/>
              <a:t>The critic network in the actor-critic setup is updated using the V-trace target, which combines the rewards, discounts, and value estimates. This update guides the learning process towards more accurate value function estimation.</a:t>
            </a:r>
          </a:p>
          <a:p>
            <a:pPr algn="l"/>
            <a:r>
              <a:rPr lang="en-US" dirty="0"/>
              <a:t>6.Actor Update: </a:t>
            </a:r>
            <a:r>
              <a:rPr lang="en-US" b="0" dirty="0"/>
              <a:t>The actor network is updated using the V-trace policy gradients. These gradients take into account the importance weights, advantages, and the probabilities of the target policy.</a:t>
            </a:r>
          </a:p>
          <a:p>
            <a:endParaRPr lang="en-US" dirty="0"/>
          </a:p>
        </p:txBody>
      </p:sp>
      <p:sp>
        <p:nvSpPr>
          <p:cNvPr id="3" name="Title 2">
            <a:extLst>
              <a:ext uri="{FF2B5EF4-FFF2-40B4-BE49-F238E27FC236}">
                <a16:creationId xmlns:a16="http://schemas.microsoft.com/office/drawing/2014/main" id="{1A9AA9E8-2868-1616-6086-B73F9FFD9D7B}"/>
              </a:ext>
            </a:extLst>
          </p:cNvPr>
          <p:cNvSpPr>
            <a:spLocks noGrp="1"/>
          </p:cNvSpPr>
          <p:nvPr>
            <p:ph type="title"/>
          </p:nvPr>
        </p:nvSpPr>
        <p:spPr/>
        <p:txBody>
          <a:bodyPr/>
          <a:lstStyle/>
          <a:p>
            <a:r>
              <a:rPr lang="en-US" dirty="0"/>
              <a:t>Cont.</a:t>
            </a:r>
          </a:p>
        </p:txBody>
      </p:sp>
    </p:spTree>
    <p:extLst>
      <p:ext uri="{BB962C8B-B14F-4D97-AF65-F5344CB8AC3E}">
        <p14:creationId xmlns:p14="http://schemas.microsoft.com/office/powerpoint/2010/main" val="3044013359"/>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Text Placeholder 1"/>
          <p:cNvSpPr txBox="1">
            <a:spLocks noGrp="1"/>
          </p:cNvSpPr>
          <p:nvPr>
            <p:ph type="body" sz="half" idx="1"/>
          </p:nvPr>
        </p:nvSpPr>
        <p:spPr>
          <a:xfrm>
            <a:off x="4457700" y="2342145"/>
            <a:ext cx="7219044" cy="3593434"/>
          </a:xfrm>
          <a:prstGeom prst="rect">
            <a:avLst/>
          </a:prstGeom>
        </p:spPr>
        <p:txBody>
          <a:bodyPr/>
          <a:lstStyle/>
          <a:p>
            <a:pPr algn="just" defTabSz="868680">
              <a:spcBef>
                <a:spcPts val="900"/>
              </a:spcBef>
              <a:buSzPct val="100000"/>
              <a:buAutoNum type="arabicPeriod"/>
              <a:defRPr sz="1710"/>
            </a:pPr>
            <a:r>
              <a:rPr dirty="0"/>
              <a:t> Decentralized Execution, Centralized Training: </a:t>
            </a:r>
            <a:r>
              <a:rPr b="0" dirty="0"/>
              <a:t>IMPALA employs a decentralized execution approach where multiple actors operate in parallel to generate environment interactions. At the same time, a central learner updates the policy and value functions based on the collected data. This combination of decentralized execution and centralized training enables efficient use of computational resources and facilitates faster learning.</a:t>
            </a:r>
          </a:p>
          <a:p>
            <a:pPr algn="just" defTabSz="868680">
              <a:spcBef>
                <a:spcPts val="900"/>
              </a:spcBef>
              <a:buSzPct val="100000"/>
              <a:buAutoNum type="arabicPeriod"/>
              <a:defRPr sz="1710"/>
            </a:pPr>
            <a:r>
              <a:rPr dirty="0"/>
              <a:t> Asynchronous Advantage-Weighted Regression (A2C): </a:t>
            </a:r>
            <a:r>
              <a:rPr b="0" dirty="0"/>
              <a:t>IMPALA builds upon the A2C algorithm, which is an actor-critic method that uses advantages to estimate the value function and optimize the policy. By utilizing A2C, IMPALA effectively combines the advantages of both value-based and policy-based RL methods, leading to improved sample efficiency and faster convergence.</a:t>
            </a:r>
          </a:p>
        </p:txBody>
      </p:sp>
      <p:sp>
        <p:nvSpPr>
          <p:cNvPr id="223" name="Title 2"/>
          <p:cNvSpPr txBox="1">
            <a:spLocks noGrp="1"/>
          </p:cNvSpPr>
          <p:nvPr>
            <p:ph type="title"/>
          </p:nvPr>
        </p:nvSpPr>
        <p:spPr>
          <a:prstGeom prst="rect">
            <a:avLst/>
          </a:prstGeom>
        </p:spPr>
        <p:txBody>
          <a:bodyPr/>
          <a:lstStyle>
            <a:lvl1pPr defTabSz="868680">
              <a:spcBef>
                <a:spcPts val="900"/>
              </a:spcBef>
              <a:defRPr sz="3800"/>
            </a:lvl1pPr>
          </a:lstStyle>
          <a:p>
            <a:r>
              <a:rPr dirty="0"/>
              <a:t>The main contributions of the IMPALA:</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Text Placeholder 1"/>
          <p:cNvSpPr txBox="1">
            <a:spLocks noGrp="1"/>
          </p:cNvSpPr>
          <p:nvPr>
            <p:ph type="body" sz="half" idx="1"/>
          </p:nvPr>
        </p:nvSpPr>
        <p:spPr>
          <a:prstGeom prst="rect">
            <a:avLst/>
          </a:prstGeom>
        </p:spPr>
        <p:txBody>
          <a:bodyPr/>
          <a:lstStyle/>
          <a:p>
            <a:pPr algn="just" defTabSz="850391">
              <a:lnSpc>
                <a:spcPct val="81000"/>
              </a:lnSpc>
              <a:spcBef>
                <a:spcPts val="900"/>
              </a:spcBef>
              <a:defRPr sz="1674"/>
            </a:pPr>
            <a:r>
              <a:rPr lang="en-US" dirty="0"/>
              <a:t>Model-free RL does not estimate or use a world model and instead uses experience to learn either one or both of two simpler quantities (state/action values or policies) that can provide the same optimal behavior. Given a policy, a state has a value that is determined by the projected future utility that will accrue from that state.</a:t>
            </a:r>
            <a:endParaRPr lang="ar-SA" dirty="0"/>
          </a:p>
          <a:p>
            <a:pPr algn="just" defTabSz="850391">
              <a:lnSpc>
                <a:spcPct val="81000"/>
              </a:lnSpc>
              <a:spcBef>
                <a:spcPts val="900"/>
              </a:spcBef>
              <a:defRPr sz="1674"/>
            </a:pPr>
            <a:endParaRPr lang="ar-SA" dirty="0"/>
          </a:p>
          <a:p>
            <a:pPr algn="just" defTabSz="850391">
              <a:lnSpc>
                <a:spcPct val="81000"/>
              </a:lnSpc>
              <a:spcBef>
                <a:spcPts val="900"/>
              </a:spcBef>
              <a:defRPr sz="1674"/>
            </a:pPr>
            <a:r>
              <a:rPr lang="en-US" dirty="0"/>
              <a:t>Model-based, on the other hand, RL builds an internal model of the changes and immediate results in the environment using experience. In this world model, appropriate actions are then selected by research or preparation.</a:t>
            </a:r>
          </a:p>
          <a:p>
            <a:pPr algn="just" defTabSz="850391">
              <a:lnSpc>
                <a:spcPct val="81000"/>
              </a:lnSpc>
              <a:spcBef>
                <a:spcPts val="900"/>
              </a:spcBef>
              <a:defRPr sz="1674"/>
            </a:pPr>
            <a:endParaRPr dirty="0"/>
          </a:p>
        </p:txBody>
      </p:sp>
      <p:sp>
        <p:nvSpPr>
          <p:cNvPr id="144" name="Title 2"/>
          <p:cNvSpPr txBox="1">
            <a:spLocks noGrp="1"/>
          </p:cNvSpPr>
          <p:nvPr>
            <p:ph type="title"/>
          </p:nvPr>
        </p:nvSpPr>
        <p:spPr>
          <a:xfrm>
            <a:off x="761999" y="715960"/>
            <a:ext cx="7299650" cy="1189039"/>
          </a:xfrm>
          <a:prstGeom prst="rect">
            <a:avLst/>
          </a:prstGeom>
        </p:spPr>
        <p:txBody>
          <a:bodyPr/>
          <a:lstStyle>
            <a:lvl1pPr defTabSz="868680">
              <a:spcBef>
                <a:spcPts val="900"/>
              </a:spcBef>
              <a:defRPr sz="3800"/>
            </a:lvl1pPr>
          </a:lstStyle>
          <a:p>
            <a:r>
              <a:rPr dirty="0"/>
              <a:t>Model-</a:t>
            </a:r>
            <a:r>
              <a:rPr lang="en-US" dirty="0"/>
              <a:t>free</a:t>
            </a:r>
            <a:r>
              <a:rPr dirty="0"/>
              <a:t> vs Model-</a:t>
            </a:r>
            <a:r>
              <a:rPr lang="en-US" dirty="0"/>
              <a:t>based</a:t>
            </a:r>
            <a:endParaRPr dirty="0"/>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Text Placeholder 1"/>
          <p:cNvSpPr txBox="1">
            <a:spLocks noGrp="1"/>
          </p:cNvSpPr>
          <p:nvPr>
            <p:ph type="body" sz="half" idx="1"/>
          </p:nvPr>
        </p:nvSpPr>
        <p:spPr>
          <a:xfrm>
            <a:off x="4457700" y="1905000"/>
            <a:ext cx="7219044" cy="3838074"/>
          </a:xfrm>
          <a:prstGeom prst="rect">
            <a:avLst/>
          </a:prstGeom>
        </p:spPr>
        <p:txBody>
          <a:bodyPr/>
          <a:lstStyle/>
          <a:p>
            <a:pPr algn="just" defTabSz="877823">
              <a:spcBef>
                <a:spcPts val="900"/>
              </a:spcBef>
              <a:defRPr sz="1727"/>
            </a:pPr>
            <a:r>
              <a:rPr dirty="0"/>
              <a:t>3. Importance Weighted Updates: </a:t>
            </a:r>
            <a:r>
              <a:rPr b="0" dirty="0"/>
              <a:t>One key innovation introduced by IMPALA is the use of importance-weighted updates. This approach allows the central learner to use data collected by multiple actors asynchronously and to assign appropriate weights to the updates based on the temporal difference errors. Importance weighting ensures that the updates from different actors are properly incorporated into the training process, even if they are collected at different time steps.</a:t>
            </a:r>
          </a:p>
          <a:p>
            <a:pPr algn="just" defTabSz="877823">
              <a:spcBef>
                <a:spcPts val="900"/>
              </a:spcBef>
              <a:defRPr sz="1727"/>
            </a:pPr>
            <a:r>
              <a:rPr dirty="0"/>
              <a:t>4. Efficient Communication: </a:t>
            </a:r>
            <a:r>
              <a:rPr b="0" dirty="0"/>
              <a:t>IMPALA employs an efficient communication scheme between actors and the central learner using parameter servers. This communication scheme reduces the bandwidth requirements and allows for seamless parallelization and coordination among multiple actors and learners in distributed settings.</a:t>
            </a:r>
          </a:p>
        </p:txBody>
      </p:sp>
      <p:sp>
        <p:nvSpPr>
          <p:cNvPr id="226" name="Title 2"/>
          <p:cNvSpPr txBox="1">
            <a:spLocks noGrp="1"/>
          </p:cNvSpPr>
          <p:nvPr>
            <p:ph type="title"/>
          </p:nvPr>
        </p:nvSpPr>
        <p:spPr>
          <a:prstGeom prst="rect">
            <a:avLst/>
          </a:prstGeom>
        </p:spPr>
        <p:txBody>
          <a:bodyPr/>
          <a:lstStyle/>
          <a:p>
            <a:r>
              <a:t>Cont.</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Text Placeholder 1"/>
          <p:cNvSpPr txBox="1">
            <a:spLocks noGrp="1"/>
          </p:cNvSpPr>
          <p:nvPr>
            <p:ph type="body" sz="half" idx="1"/>
          </p:nvPr>
        </p:nvSpPr>
        <p:spPr>
          <a:xfrm>
            <a:off x="4457700" y="2276668"/>
            <a:ext cx="7219044" cy="2904932"/>
          </a:xfrm>
          <a:prstGeom prst="rect">
            <a:avLst/>
          </a:prstGeom>
        </p:spPr>
        <p:txBody>
          <a:bodyPr/>
          <a:lstStyle>
            <a:lvl1pPr algn="just"/>
          </a:lstStyle>
          <a:p>
            <a:r>
              <a:rPr dirty="0"/>
              <a:t>Further developments in the field sought to bring together advancements from different directions. A prime example is the Rainbow agent by Hessel et al. (2018), an RL algorithm that combined several improvements over the DQN algorithm into a single agent. Rainbow demonstrated how combining these enhancements could lead to substantial performance increases, offering a more holistic solution.</a:t>
            </a:r>
          </a:p>
        </p:txBody>
      </p:sp>
      <p:sp>
        <p:nvSpPr>
          <p:cNvPr id="229" name="Title 2"/>
          <p:cNvSpPr txBox="1">
            <a:spLocks noGrp="1"/>
          </p:cNvSpPr>
          <p:nvPr>
            <p:ph type="title"/>
          </p:nvPr>
        </p:nvSpPr>
        <p:spPr>
          <a:prstGeom prst="rect">
            <a:avLst/>
          </a:prstGeom>
        </p:spPr>
        <p:txBody>
          <a:bodyPr>
            <a:normAutofit fontScale="90000"/>
          </a:bodyPr>
          <a:lstStyle>
            <a:lvl1pPr defTabSz="804672">
              <a:spcBef>
                <a:spcPts val="800"/>
              </a:spcBef>
              <a:defRPr sz="3520"/>
            </a:lvl1pPr>
          </a:lstStyle>
          <a:p>
            <a:r>
              <a:rPr dirty="0"/>
              <a:t>Aggregated Improvements and Theoretical Innovations</a:t>
            </a:r>
            <a:r>
              <a:rPr lang="en-US" dirty="0"/>
              <a:t> by </a:t>
            </a:r>
            <a:r>
              <a:rPr lang="en-US" u="sng" dirty="0"/>
              <a:t>Rainbow</a:t>
            </a:r>
            <a:endParaRPr u="sng" dirty="0"/>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Text Placeholder 1"/>
          <p:cNvSpPr txBox="1">
            <a:spLocks noGrp="1"/>
          </p:cNvSpPr>
          <p:nvPr>
            <p:ph type="body" sz="half" idx="1"/>
          </p:nvPr>
        </p:nvSpPr>
        <p:spPr>
          <a:prstGeom prst="rect">
            <a:avLst/>
          </a:prstGeom>
        </p:spPr>
        <p:txBody>
          <a:bodyPr/>
          <a:lstStyle/>
          <a:p>
            <a:pPr algn="just" defTabSz="832104">
              <a:lnSpc>
                <a:spcPct val="81000"/>
              </a:lnSpc>
              <a:spcBef>
                <a:spcPts val="900"/>
              </a:spcBef>
              <a:defRPr sz="1638"/>
            </a:pPr>
            <a:r>
              <a:t>The paper "Rainbow: Combining Improvements in Deep Reinforcement Learning" presents the Rainbow algorithm, which combines several key improvements in deep reinforcement learning (RL) to achieve state-of-the-art performance. The main contribution, strengths, and weaknesses of the paper are as follows:</a:t>
            </a:r>
          </a:p>
          <a:p>
            <a:pPr algn="just" defTabSz="832104">
              <a:lnSpc>
                <a:spcPct val="81000"/>
              </a:lnSpc>
              <a:spcBef>
                <a:spcPts val="900"/>
              </a:spcBef>
              <a:defRPr sz="1638"/>
            </a:pPr>
            <a:r>
              <a:t>The main contribution of the "Rainbow" paper is the introduction of an integrated algorithm that combines various enhancements in deep RL to improve sample efficiency and overall performance. The paper combines six different techniques into a single algorithm algorithm that surpasses the Rainbow the performance state-of-the of previous-art methods.</a:t>
            </a:r>
          </a:p>
        </p:txBody>
      </p:sp>
      <p:sp>
        <p:nvSpPr>
          <p:cNvPr id="232" name="Title 2"/>
          <p:cNvSpPr txBox="1">
            <a:spLocks noGrp="1"/>
          </p:cNvSpPr>
          <p:nvPr>
            <p:ph type="title"/>
          </p:nvPr>
        </p:nvSpPr>
        <p:spPr>
          <a:xfrm>
            <a:off x="761998" y="715960"/>
            <a:ext cx="6477001" cy="1189039"/>
          </a:xfrm>
          <a:prstGeom prst="rect">
            <a:avLst/>
          </a:prstGeom>
        </p:spPr>
        <p:txBody>
          <a:bodyPr/>
          <a:lstStyle/>
          <a:p>
            <a:r>
              <a:t>Main Contribution:</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 Placeholder 1"/>
          <p:cNvSpPr txBox="1">
            <a:spLocks noGrp="1"/>
          </p:cNvSpPr>
          <p:nvPr>
            <p:ph type="body" sz="half" idx="1"/>
          </p:nvPr>
        </p:nvSpPr>
        <p:spPr>
          <a:prstGeom prst="rect">
            <a:avLst/>
          </a:prstGeom>
        </p:spPr>
        <p:txBody>
          <a:bodyPr/>
          <a:lstStyle/>
          <a:p>
            <a:pPr algn="just">
              <a:lnSpc>
                <a:spcPct val="81000"/>
              </a:lnSpc>
              <a:defRPr sz="1600"/>
            </a:pPr>
            <a:endParaRPr dirty="0"/>
          </a:p>
          <a:p>
            <a:pPr algn="just">
              <a:lnSpc>
                <a:spcPct val="81000"/>
              </a:lnSpc>
              <a:buSzPct val="100000"/>
              <a:buAutoNum type="arabicPeriod"/>
              <a:defRPr sz="1600"/>
            </a:pPr>
            <a:r>
              <a:rPr dirty="0"/>
              <a:t> Techniques: </a:t>
            </a:r>
            <a:r>
              <a:rPr b="0" dirty="0"/>
              <a:t>Integration The paper successfully combines several state-of-the-art techniques in deep RL, including Double Q-learning, and demonstrates Prioritized Experience Replay, Dueling Network Architectures, Multi-step Learning, Distributional RL, and Noisy Nets. By integrating these techniques, Rainbow leverages their individual strengths and achieves enhanced performance.</a:t>
            </a:r>
          </a:p>
          <a:p>
            <a:pPr algn="just">
              <a:lnSpc>
                <a:spcPct val="81000"/>
              </a:lnSpc>
              <a:buSzPct val="100000"/>
              <a:buAutoNum type="arabicPeriod"/>
              <a:defRPr sz="1600"/>
            </a:pPr>
            <a:r>
              <a:rPr dirty="0"/>
              <a:t> Improved Sample Efficiency: </a:t>
            </a:r>
            <a:r>
              <a:rPr b="0" dirty="0"/>
              <a:t>Rainbow addresses the problem of sample efficiency in deep RL by incorporating techniques like Prioritized Experience Replay and Multi-step Learning. These techniques allow the algorithm to prioritize and replay important experiences and learn from multi-step sequences, leading to faster and more effective learning.</a:t>
            </a:r>
          </a:p>
        </p:txBody>
      </p:sp>
      <p:sp>
        <p:nvSpPr>
          <p:cNvPr id="235" name="Title 2"/>
          <p:cNvSpPr txBox="1">
            <a:spLocks noGrp="1"/>
          </p:cNvSpPr>
          <p:nvPr>
            <p:ph type="title"/>
          </p:nvPr>
        </p:nvSpPr>
        <p:spPr>
          <a:xfrm>
            <a:off x="761998" y="715960"/>
            <a:ext cx="6477001" cy="1189039"/>
          </a:xfrm>
          <a:prstGeom prst="rect">
            <a:avLst/>
          </a:prstGeom>
        </p:spPr>
        <p:txBody>
          <a:bodyPr/>
          <a:lstStyle/>
          <a:p>
            <a:r>
              <a:t>Strengths… </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Text Placeholder 1"/>
          <p:cNvSpPr txBox="1">
            <a:spLocks noGrp="1"/>
          </p:cNvSpPr>
          <p:nvPr>
            <p:ph type="body" sz="half" idx="1"/>
          </p:nvPr>
        </p:nvSpPr>
        <p:spPr>
          <a:prstGeom prst="rect">
            <a:avLst/>
          </a:prstGeom>
        </p:spPr>
        <p:txBody>
          <a:bodyPr/>
          <a:lstStyle/>
          <a:p>
            <a:pPr algn="just" defTabSz="886968">
              <a:spcBef>
                <a:spcPts val="900"/>
              </a:spcBef>
              <a:defRPr sz="1746"/>
            </a:pPr>
            <a:r>
              <a:t>3. Better Exploration and Exploitation: </a:t>
            </a:r>
            <a:r>
              <a:rPr b="0"/>
              <a:t>The inclusion of Noisy Nets in Rainbow enables better exploration by injecting noise into the network's parameters. This helps in discovering new and potentially optimal policies while still maintaining exploitation of already learned knowledge.</a:t>
            </a:r>
          </a:p>
          <a:p>
            <a:pPr algn="just" defTabSz="886968">
              <a:spcBef>
                <a:spcPts val="900"/>
              </a:spcBef>
              <a:defRPr sz="1746"/>
            </a:pPr>
            <a:r>
              <a:t>4. State-of-the-Art Performance: </a:t>
            </a:r>
            <a:r>
              <a:rPr b="0"/>
              <a:t>The Rainbow algorithm demonstrates superior performance compared to previous deep RL methods across a wide range of Atari 2600 games. The combination of techniques leads to more stable and efficient learning, resulting in improved scores and achieving state-of-the-art results.</a:t>
            </a:r>
          </a:p>
        </p:txBody>
      </p:sp>
      <p:sp>
        <p:nvSpPr>
          <p:cNvPr id="238" name="Title 2"/>
          <p:cNvSpPr txBox="1">
            <a:spLocks noGrp="1"/>
          </p:cNvSpPr>
          <p:nvPr>
            <p:ph type="title"/>
          </p:nvPr>
        </p:nvSpPr>
        <p:spPr>
          <a:xfrm>
            <a:off x="761998" y="715960"/>
            <a:ext cx="6477001" cy="1189039"/>
          </a:xfrm>
          <a:prstGeom prst="rect">
            <a:avLst/>
          </a:prstGeom>
        </p:spPr>
        <p:txBody>
          <a:bodyPr/>
          <a:lstStyle/>
          <a:p>
            <a:r>
              <a:t>Cont.</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Text Placeholder 1"/>
          <p:cNvSpPr txBox="1">
            <a:spLocks noGrp="1"/>
          </p:cNvSpPr>
          <p:nvPr>
            <p:ph type="body" sz="half" idx="1"/>
          </p:nvPr>
        </p:nvSpPr>
        <p:spPr>
          <a:prstGeom prst="rect">
            <a:avLst/>
          </a:prstGeom>
        </p:spPr>
        <p:txBody>
          <a:bodyPr/>
          <a:lstStyle/>
          <a:p>
            <a:pPr algn="just" defTabSz="896111">
              <a:lnSpc>
                <a:spcPct val="81000"/>
              </a:lnSpc>
              <a:spcBef>
                <a:spcPts val="900"/>
              </a:spcBef>
              <a:buSzPct val="100000"/>
              <a:buAutoNum type="arabicPeriod"/>
              <a:defRPr sz="1470"/>
            </a:pPr>
            <a:r>
              <a:t> Complexity and Computational Requirements: </a:t>
            </a:r>
            <a:r>
              <a:rPr b="0"/>
              <a:t>The Rainbow increase its algorithm combines multiple techniques, which may complexity and computational requirements compared to individual methods. Implementing and training the Rainbow algorithm may be computationally expensive and require substantial resources.</a:t>
            </a:r>
          </a:p>
          <a:p>
            <a:pPr algn="just" defTabSz="896111">
              <a:lnSpc>
                <a:spcPct val="81000"/>
              </a:lnSpc>
              <a:spcBef>
                <a:spcPts val="900"/>
              </a:spcBef>
              <a:buSzPct val="100000"/>
              <a:buAutoNum type="arabicPeriod"/>
              <a:defRPr sz="1470"/>
            </a:pPr>
            <a:r>
              <a:t> Hyperparameter Sensitivity: </a:t>
            </a:r>
            <a:r>
              <a:rPr b="0"/>
              <a:t>As with many deep RL algorithms, Rainbow requires careful tuning of hyperparameters to achieve optimal performance. The selection of appropriate hyperparameters can be a challenging task and may require extensive experimentation.</a:t>
            </a:r>
          </a:p>
          <a:p>
            <a:pPr algn="just" defTabSz="896111">
              <a:lnSpc>
                <a:spcPct val="81000"/>
              </a:lnSpc>
              <a:spcBef>
                <a:spcPts val="900"/>
              </a:spcBef>
              <a:buSzPct val="100000"/>
              <a:buAutoNum type="arabicPeriod"/>
              <a:defRPr sz="1470"/>
            </a:pPr>
            <a:r>
              <a:t> Domain-Specific Applicability: </a:t>
            </a:r>
            <a:r>
              <a:rPr b="0"/>
              <a:t>While Rainbow achieves excellent results on Atari 2600 games, its performance and generalizability to other domains or real-world problems might vary. The suitability of the Rainbow algorithm for different domains or applications may require additional adaptations and fine-tuning.</a:t>
            </a:r>
          </a:p>
        </p:txBody>
      </p:sp>
      <p:sp>
        <p:nvSpPr>
          <p:cNvPr id="241" name="Title 2"/>
          <p:cNvSpPr txBox="1">
            <a:spLocks noGrp="1"/>
          </p:cNvSpPr>
          <p:nvPr>
            <p:ph type="title"/>
          </p:nvPr>
        </p:nvSpPr>
        <p:spPr>
          <a:xfrm>
            <a:off x="761998" y="715960"/>
            <a:ext cx="6477001" cy="1189039"/>
          </a:xfrm>
          <a:prstGeom prst="rect">
            <a:avLst/>
          </a:prstGeom>
        </p:spPr>
        <p:txBody>
          <a:bodyPr/>
          <a:lstStyle/>
          <a:p>
            <a:r>
              <a:t>Weaknesses…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Text Placeholder 1"/>
          <p:cNvSpPr txBox="1">
            <a:spLocks noGrp="1"/>
          </p:cNvSpPr>
          <p:nvPr>
            <p:ph type="body" sz="half" idx="1"/>
          </p:nvPr>
        </p:nvSpPr>
        <p:spPr>
          <a:prstGeom prst="rect">
            <a:avLst/>
          </a:prstGeom>
        </p:spPr>
        <p:txBody>
          <a:bodyPr/>
          <a:lstStyle>
            <a:lvl1pPr algn="just"/>
          </a:lstStyle>
          <a:p>
            <a:r>
              <a:t>Overall, the main contribution of the "Rainbow" paper lies in its integration of multiple advanced techniques in deep RL, resulting in improved sample efficiency, exploration, and exploitation capabilities, and state-of-the-art performance. However, the algorithm's complexity, hyperparameter sensitivity, and potential domain-specific limitations are important considerations.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Text Placeholder 1"/>
          <p:cNvSpPr txBox="1">
            <a:spLocks noGrp="1"/>
          </p:cNvSpPr>
          <p:nvPr>
            <p:ph type="body" sz="half" idx="1"/>
          </p:nvPr>
        </p:nvSpPr>
        <p:spPr>
          <a:xfrm>
            <a:off x="3818602" y="3106994"/>
            <a:ext cx="7219044" cy="3626464"/>
          </a:xfrm>
          <a:prstGeom prst="rect">
            <a:avLst/>
          </a:prstGeom>
        </p:spPr>
        <p:txBody>
          <a:bodyPr/>
          <a:lstStyle>
            <a:lvl1pPr algn="just"/>
          </a:lstStyle>
          <a:p>
            <a:r>
              <a:rPr dirty="0"/>
              <a:t>This paper presents AlphaZero, a general reinforcement learning algorithm capable of achieving superhuman performance in the games of chess and shogi (Japanese chess). AlphaZero combines deep neural networks and Monte Carlo Tree Search to learn to play these complex strategy games solely through self-play.</a:t>
            </a:r>
          </a:p>
        </p:txBody>
      </p:sp>
      <p:sp>
        <p:nvSpPr>
          <p:cNvPr id="246" name="Title 2"/>
          <p:cNvSpPr txBox="1">
            <a:spLocks noGrp="1"/>
          </p:cNvSpPr>
          <p:nvPr>
            <p:ph type="title"/>
          </p:nvPr>
        </p:nvSpPr>
        <p:spPr>
          <a:xfrm>
            <a:off x="3818602" y="1087629"/>
            <a:ext cx="7219044" cy="1189039"/>
          </a:xfrm>
          <a:prstGeom prst="rect">
            <a:avLst/>
          </a:prstGeom>
        </p:spPr>
        <p:txBody>
          <a:bodyPr/>
          <a:lstStyle>
            <a:lvl1pPr defTabSz="594359">
              <a:spcBef>
                <a:spcPts val="600"/>
              </a:spcBef>
              <a:defRPr sz="2600"/>
            </a:lvl1pPr>
          </a:lstStyle>
          <a:p>
            <a:r>
              <a:rPr lang="en-US" dirty="0"/>
              <a:t>AlphaZero… </a:t>
            </a:r>
            <a:br>
              <a:rPr lang="en-US" dirty="0"/>
            </a:br>
            <a:br>
              <a:rPr lang="en-US" dirty="0"/>
            </a:br>
            <a:r>
              <a:rPr dirty="0"/>
              <a:t>Mastering Chess and Shogi by Self-Play</a:t>
            </a:r>
            <a:r>
              <a:rPr lang="en-US" dirty="0"/>
              <a:t>.</a:t>
            </a:r>
            <a:r>
              <a:rPr dirty="0"/>
              <a:t> </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Text Placeholder 1"/>
          <p:cNvSpPr txBox="1">
            <a:spLocks noGrp="1"/>
          </p:cNvSpPr>
          <p:nvPr>
            <p:ph type="body" sz="half" idx="1"/>
          </p:nvPr>
        </p:nvSpPr>
        <p:spPr>
          <a:xfrm>
            <a:off x="761997" y="1904999"/>
            <a:ext cx="7969047" cy="3905865"/>
          </a:xfrm>
          <a:prstGeom prst="rect">
            <a:avLst/>
          </a:prstGeom>
        </p:spPr>
        <p:txBody>
          <a:bodyPr/>
          <a:lstStyle/>
          <a:p>
            <a:pPr algn="just" defTabSz="768095">
              <a:spcBef>
                <a:spcPts val="800"/>
              </a:spcBef>
              <a:defRPr sz="1512"/>
            </a:pPr>
            <a:r>
              <a:rPr lang="en-US" dirty="0"/>
              <a:t>Key contributions of the paper include:</a:t>
            </a:r>
          </a:p>
          <a:p>
            <a:pPr algn="just" defTabSz="768095">
              <a:spcBef>
                <a:spcPts val="800"/>
              </a:spcBef>
              <a:defRPr sz="1512"/>
            </a:pPr>
            <a:endParaRPr lang="en-US" dirty="0"/>
          </a:p>
          <a:p>
            <a:pPr algn="just" defTabSz="768095">
              <a:spcBef>
                <a:spcPts val="800"/>
              </a:spcBef>
              <a:defRPr sz="1512"/>
            </a:pPr>
            <a:r>
              <a:rPr dirty="0"/>
              <a:t>1. Algorithm Generalization: </a:t>
            </a:r>
            <a:r>
              <a:rPr b="0" dirty="0"/>
              <a:t>AlphaZero demonstrates the ability of a single algorithm to learn and excel in multiple games, without relying on domain-specific knowledge or heuristics. By using a generic neural network architecture, AlphaZero achieves state-of-the-art performance in both chess and shogi.</a:t>
            </a:r>
          </a:p>
          <a:p>
            <a:pPr algn="just" defTabSz="768095">
              <a:spcBef>
                <a:spcPts val="800"/>
              </a:spcBef>
              <a:defRPr sz="1512"/>
            </a:pPr>
            <a:r>
              <a:rPr dirty="0"/>
              <a:t>2. Self-Play Reinforcement Learning: </a:t>
            </a:r>
            <a:r>
              <a:rPr b="0" dirty="0"/>
              <a:t>AlphaZero learns by playing against itself and refining its strategies through reinforcement learning. This approach eliminates the need for human-labeled training data or expert knowledge, making it a highly autonomous learning system.</a:t>
            </a:r>
          </a:p>
          <a:p>
            <a:pPr algn="just" defTabSz="768095">
              <a:spcBef>
                <a:spcPts val="800"/>
              </a:spcBef>
              <a:defRPr sz="1512"/>
            </a:pPr>
            <a:r>
              <a:rPr dirty="0"/>
              <a:t>3. Simultaneous Training: </a:t>
            </a:r>
            <a:r>
              <a:rPr b="0" dirty="0"/>
              <a:t>AlphaZero trains the neural network and the search algorithm simultaneously, leveraging the computational resources efficiently. This parallelization allows the algorithm to improve rapidly and efficiently during the training process.</a:t>
            </a:r>
          </a:p>
          <a:p>
            <a:pPr algn="just" defTabSz="768095">
              <a:spcBef>
                <a:spcPts val="800"/>
              </a:spcBef>
              <a:defRPr sz="1512"/>
            </a:pPr>
            <a:endParaRPr dirty="0"/>
          </a:p>
        </p:txBody>
      </p:sp>
      <p:sp>
        <p:nvSpPr>
          <p:cNvPr id="249" name="Title 2"/>
          <p:cNvSpPr txBox="1">
            <a:spLocks noGrp="1"/>
          </p:cNvSpPr>
          <p:nvPr>
            <p:ph type="title"/>
          </p:nvPr>
        </p:nvSpPr>
        <p:spPr>
          <a:xfrm>
            <a:off x="761998" y="715960"/>
            <a:ext cx="6477001" cy="1189039"/>
          </a:xfrm>
          <a:prstGeom prst="rect">
            <a:avLst/>
          </a:prstGeom>
        </p:spPr>
        <p:txBody>
          <a:bodyPr/>
          <a:lstStyle/>
          <a:p>
            <a:r>
              <a:t>Main Contribution:</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Text Placeholder 1"/>
          <p:cNvSpPr txBox="1">
            <a:spLocks noGrp="1"/>
          </p:cNvSpPr>
          <p:nvPr>
            <p:ph type="body" sz="half" idx="1"/>
          </p:nvPr>
        </p:nvSpPr>
        <p:spPr>
          <a:xfrm>
            <a:off x="762000" y="1905000"/>
            <a:ext cx="6477000" cy="4614476"/>
          </a:xfrm>
          <a:prstGeom prst="rect">
            <a:avLst/>
          </a:prstGeom>
        </p:spPr>
        <p:txBody>
          <a:bodyPr/>
          <a:lstStyle/>
          <a:p>
            <a:pPr algn="just"/>
            <a:r>
              <a:rPr dirty="0"/>
              <a:t>The paper demonstrates that AlphaZero achieves superhuman performance in chess and shogi, surpassing the strongest traditional chess engines and expert players. Furthermore, it shows that the algorithm is capable of discovering novel strategies and moves, challenging conventional wisdom in these games.</a:t>
            </a:r>
          </a:p>
          <a:p>
            <a:pPr algn="just"/>
            <a:r>
              <a:rPr dirty="0"/>
              <a:t>This paper represents a significant advancement in reinforcement learning applied to computer games, showcasing the potential for autonomous agents to master complex strategic domains without human guidance.</a:t>
            </a:r>
          </a:p>
        </p:txBody>
      </p:sp>
      <p:sp>
        <p:nvSpPr>
          <p:cNvPr id="252" name="Title 2"/>
          <p:cNvSpPr txBox="1">
            <a:spLocks noGrp="1"/>
          </p:cNvSpPr>
          <p:nvPr>
            <p:ph type="title"/>
          </p:nvPr>
        </p:nvSpPr>
        <p:spPr>
          <a:xfrm>
            <a:off x="761998" y="715960"/>
            <a:ext cx="6477001" cy="1189039"/>
          </a:xfrm>
          <a:prstGeom prst="rect">
            <a:avLst/>
          </a:prstGeom>
        </p:spPr>
        <p:txBody>
          <a:bodyPr/>
          <a:lstStyle/>
          <a:p>
            <a:r>
              <a:t>Main Contribution:</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Text Placeholder 1"/>
          <p:cNvSpPr txBox="1">
            <a:spLocks noGrp="1"/>
          </p:cNvSpPr>
          <p:nvPr>
            <p:ph type="body" sz="half" idx="1"/>
          </p:nvPr>
        </p:nvSpPr>
        <p:spPr>
          <a:xfrm>
            <a:off x="4457700" y="2603239"/>
            <a:ext cx="7219044" cy="2855169"/>
          </a:xfrm>
          <a:prstGeom prst="rect">
            <a:avLst/>
          </a:prstGeom>
        </p:spPr>
        <p:txBody>
          <a:bodyPr/>
          <a:lstStyle>
            <a:lvl1pPr algn="just" defTabSz="841247">
              <a:spcBef>
                <a:spcPts val="900"/>
              </a:spcBef>
              <a:defRPr sz="1656"/>
            </a:lvl1pPr>
          </a:lstStyle>
          <a:p>
            <a:r>
              <a:t>Reinforcement learning (RL) is a powerful machine learning approach that has found extensive applications in various domains, including computer games. RL enables agents to learn optimal strategies through trial and error interactions with the game environment. Unlike traditional game AI approaches that rely on handcrafted rules or scripted behaviors, RL allows game agents to adapt and dynamically respond to gameplay challenges. By leveraging the principles of RL, game developers can create intelligent agents that improve player experience, provide challenging opponents, and enhance the overall immersion of computer games.</a:t>
            </a:r>
          </a:p>
        </p:txBody>
      </p:sp>
      <p:sp>
        <p:nvSpPr>
          <p:cNvPr id="147" name="Title 2"/>
          <p:cNvSpPr txBox="1">
            <a:spLocks noGrp="1"/>
          </p:cNvSpPr>
          <p:nvPr>
            <p:ph type="title"/>
          </p:nvPr>
        </p:nvSpPr>
        <p:spPr>
          <a:prstGeom prst="rect">
            <a:avLst/>
          </a:prstGeom>
        </p:spPr>
        <p:txBody>
          <a:bodyPr/>
          <a:lstStyle>
            <a:lvl1pPr defTabSz="868680">
              <a:spcBef>
                <a:spcPts val="900"/>
              </a:spcBef>
              <a:defRPr sz="3800"/>
            </a:lvl1pPr>
          </a:lstStyle>
          <a:p>
            <a:r>
              <a:t>Reinforcement learning in computer games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Text Placeholder 1"/>
          <p:cNvSpPr txBox="1">
            <a:spLocks noGrp="1"/>
          </p:cNvSpPr>
          <p:nvPr>
            <p:ph type="body" sz="half" idx="1"/>
          </p:nvPr>
        </p:nvSpPr>
        <p:spPr>
          <a:xfrm>
            <a:off x="762000" y="1905000"/>
            <a:ext cx="6477000" cy="4489957"/>
          </a:xfrm>
          <a:prstGeom prst="rect">
            <a:avLst/>
          </a:prstGeom>
        </p:spPr>
        <p:txBody>
          <a:bodyPr/>
          <a:lstStyle/>
          <a:p>
            <a:pPr algn="just" defTabSz="822959">
              <a:lnSpc>
                <a:spcPct val="81000"/>
              </a:lnSpc>
              <a:spcBef>
                <a:spcPts val="900"/>
              </a:spcBef>
              <a:defRPr sz="1440"/>
            </a:pPr>
            <a:r>
              <a:rPr dirty="0"/>
              <a:t>1. Generalization to Multiple Games: </a:t>
            </a:r>
            <a:r>
              <a:rPr b="0" dirty="0"/>
              <a:t>One of the key strengths of the paper is the demonstration of </a:t>
            </a:r>
            <a:r>
              <a:rPr b="0" dirty="0" err="1"/>
              <a:t>AlphaZero's</a:t>
            </a:r>
            <a:r>
              <a:rPr b="0" dirty="0"/>
              <a:t> ability to achieve superhuman performance in multiple complex strategy games, including chess and shogi. This generalization highlights the power and versatility of the proposed reinforcement learning algorithm.</a:t>
            </a:r>
          </a:p>
          <a:p>
            <a:pPr algn="just" defTabSz="822959">
              <a:lnSpc>
                <a:spcPct val="81000"/>
              </a:lnSpc>
              <a:spcBef>
                <a:spcPts val="900"/>
              </a:spcBef>
              <a:defRPr sz="1440"/>
            </a:pPr>
            <a:r>
              <a:rPr dirty="0"/>
              <a:t>2. Autonomous Learning: </a:t>
            </a:r>
            <a:r>
              <a:rPr b="0" dirty="0"/>
              <a:t>The paper showcases the effectiveness of self-play reinforcement learning, where AlphaZero learns to play solely by playing against itself. This autonomous learning approach eliminates the need for human-labeled training data or expert knowledge, making it a more scalable and independent learning system.</a:t>
            </a:r>
          </a:p>
          <a:p>
            <a:pPr algn="just" defTabSz="822959">
              <a:lnSpc>
                <a:spcPct val="81000"/>
              </a:lnSpc>
              <a:spcBef>
                <a:spcPts val="900"/>
              </a:spcBef>
              <a:defRPr sz="1440"/>
            </a:pPr>
            <a:r>
              <a:rPr dirty="0"/>
              <a:t>3. Novel Strategies and Moves: </a:t>
            </a:r>
            <a:r>
              <a:rPr b="0" dirty="0" err="1"/>
              <a:t>AlphaZero's</a:t>
            </a:r>
            <a:r>
              <a:rPr b="0" dirty="0"/>
              <a:t> ability to discover novel strategies and moves challenges conventional wisdom in chess and shogi. This highlights the potential of reinforcement learning algorithms to explore and exploit new avenues of gameplay that human experts may not have considered before.</a:t>
            </a:r>
          </a:p>
          <a:p>
            <a:pPr algn="just" defTabSz="822959">
              <a:lnSpc>
                <a:spcPct val="81000"/>
              </a:lnSpc>
              <a:spcBef>
                <a:spcPts val="900"/>
              </a:spcBef>
              <a:defRPr sz="1440"/>
            </a:pPr>
            <a:r>
              <a:rPr dirty="0"/>
              <a:t>4. State-of-the-Art Performance: </a:t>
            </a:r>
            <a:r>
              <a:rPr b="0" dirty="0"/>
              <a:t>AlphaZero surpasses the strongest traditional chess engines and expert human players in chess and shogi. This achievement demonstrates the superior performance and effectiveness of the proposed algorithm in mastering these games.</a:t>
            </a:r>
          </a:p>
        </p:txBody>
      </p:sp>
      <p:sp>
        <p:nvSpPr>
          <p:cNvPr id="255" name="Title 2"/>
          <p:cNvSpPr txBox="1">
            <a:spLocks noGrp="1"/>
          </p:cNvSpPr>
          <p:nvPr>
            <p:ph type="title"/>
          </p:nvPr>
        </p:nvSpPr>
        <p:spPr>
          <a:xfrm>
            <a:off x="761998" y="715960"/>
            <a:ext cx="6477001" cy="1189039"/>
          </a:xfrm>
          <a:prstGeom prst="rect">
            <a:avLst/>
          </a:prstGeom>
        </p:spPr>
        <p:txBody>
          <a:bodyPr/>
          <a:lstStyle/>
          <a:p>
            <a:r>
              <a:t>Strengths… </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Text Placeholder 1"/>
          <p:cNvSpPr txBox="1">
            <a:spLocks noGrp="1"/>
          </p:cNvSpPr>
          <p:nvPr>
            <p:ph type="body" sz="half" idx="1"/>
          </p:nvPr>
        </p:nvSpPr>
        <p:spPr>
          <a:xfrm>
            <a:off x="762000" y="1905000"/>
            <a:ext cx="6477000" cy="3640394"/>
          </a:xfrm>
          <a:prstGeom prst="rect">
            <a:avLst/>
          </a:prstGeom>
        </p:spPr>
        <p:txBody>
          <a:bodyPr/>
          <a:lstStyle/>
          <a:p>
            <a:pPr algn="just" defTabSz="813816">
              <a:lnSpc>
                <a:spcPct val="81000"/>
              </a:lnSpc>
              <a:spcBef>
                <a:spcPts val="800"/>
              </a:spcBef>
              <a:buSzPct val="100000"/>
              <a:buAutoNum type="arabicPeriod"/>
              <a:defRPr sz="1335"/>
            </a:pPr>
            <a:r>
              <a:rPr dirty="0"/>
              <a:t>Lack of Exploration in Other Games: </a:t>
            </a:r>
            <a:r>
              <a:rPr b="0" dirty="0"/>
              <a:t>While the paper showcases </a:t>
            </a:r>
            <a:r>
              <a:rPr b="0" dirty="0" err="1"/>
              <a:t>AlphaZero's</a:t>
            </a:r>
            <a:r>
              <a:rPr b="0" dirty="0"/>
              <a:t> success in chess and shogi, it does not provide extensive exploration or evaluation in other games beyond these two specific domains. Further investigation and evaluation in a broader range of games would strengthen the generalizability of AlphaZero.</a:t>
            </a:r>
          </a:p>
          <a:p>
            <a:pPr algn="just" defTabSz="813816">
              <a:lnSpc>
                <a:spcPct val="81000"/>
              </a:lnSpc>
              <a:spcBef>
                <a:spcPts val="800"/>
              </a:spcBef>
              <a:buSzPct val="100000"/>
              <a:buAutoNum type="arabicPeriod"/>
              <a:defRPr sz="1335"/>
            </a:pPr>
            <a:r>
              <a:rPr dirty="0"/>
              <a:t>Computational Resources: </a:t>
            </a:r>
            <a:r>
              <a:rPr b="0" dirty="0"/>
              <a:t>The success of AlphaZero heavily relies on significant computational resources. The paper does not provide a detailed analysis of the computational requirements or discuss the scalability of the algorithm to different hardware configurations. This limitation may affect the practicality and accessibility of implementing AlphaZero in real-world scenarios.</a:t>
            </a:r>
          </a:p>
          <a:p>
            <a:pPr algn="just" defTabSz="813816">
              <a:lnSpc>
                <a:spcPct val="81000"/>
              </a:lnSpc>
              <a:spcBef>
                <a:spcPts val="800"/>
              </a:spcBef>
              <a:buSzPct val="100000"/>
              <a:buAutoNum type="arabicPeriod"/>
              <a:defRPr sz="1335"/>
            </a:pPr>
            <a:r>
              <a:rPr dirty="0"/>
              <a:t>Limited Insights on Training Dynamics: </a:t>
            </a:r>
            <a:r>
              <a:rPr b="0" dirty="0"/>
              <a:t>The paper lacks in-depth analysis or insights into the training dynamics of AlphaZero. While it highlights the final performance achieved by the algorithm, a more thorough examination of the learning process and its characteristics could provide a deeper understanding of the algorithm's behavior and potential limitations.</a:t>
            </a:r>
          </a:p>
          <a:p>
            <a:pPr algn="just" defTabSz="813816">
              <a:lnSpc>
                <a:spcPct val="81000"/>
              </a:lnSpc>
              <a:spcBef>
                <a:spcPts val="800"/>
              </a:spcBef>
              <a:buSzPct val="100000"/>
              <a:buAutoNum type="arabicPeriod"/>
              <a:defRPr sz="1335"/>
            </a:pPr>
            <a:r>
              <a:rPr dirty="0"/>
              <a:t>Lack of Theoretical Analysis: </a:t>
            </a:r>
            <a:r>
              <a:rPr b="0" dirty="0"/>
              <a:t>The paper does not provide comprehensive theoretical analysis or guarantees regarding the convergence, optimality, or sample complexity of the AlphaZero algorithm. A more rigorous theoretical foundation would strengthen the understanding of the algorithm's behavior and limitations.</a:t>
            </a:r>
          </a:p>
        </p:txBody>
      </p:sp>
      <p:sp>
        <p:nvSpPr>
          <p:cNvPr id="258" name="Title 2"/>
          <p:cNvSpPr txBox="1">
            <a:spLocks noGrp="1"/>
          </p:cNvSpPr>
          <p:nvPr>
            <p:ph type="title"/>
          </p:nvPr>
        </p:nvSpPr>
        <p:spPr>
          <a:xfrm>
            <a:off x="761998" y="715960"/>
            <a:ext cx="6477001" cy="1189039"/>
          </a:xfrm>
          <a:prstGeom prst="rect">
            <a:avLst/>
          </a:prstGeom>
        </p:spPr>
        <p:txBody>
          <a:bodyPr/>
          <a:lstStyle/>
          <a:p>
            <a:r>
              <a:t>Weaknesses…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Text Placeholder 1"/>
          <p:cNvSpPr txBox="1">
            <a:spLocks noGrp="1"/>
          </p:cNvSpPr>
          <p:nvPr>
            <p:ph type="body" sz="half" idx="1"/>
          </p:nvPr>
        </p:nvSpPr>
        <p:spPr>
          <a:xfrm>
            <a:off x="4457700" y="2276668"/>
            <a:ext cx="7219044" cy="2904932"/>
          </a:xfrm>
          <a:prstGeom prst="rect">
            <a:avLst/>
          </a:prstGeom>
        </p:spPr>
        <p:txBody>
          <a:bodyPr/>
          <a:lstStyle>
            <a:lvl1pPr algn="just" defTabSz="841247">
              <a:spcBef>
                <a:spcPts val="900"/>
              </a:spcBef>
              <a:defRPr sz="1656"/>
            </a:lvl1pPr>
          </a:lstStyle>
          <a:p>
            <a:r>
              <a:t>This paper introduces Proximal Policy Optimization (PPO), a family of policy optimization algorithms that have been widely applied in reinforcement learning, including in the context of computer games. PPO aims to strike a balance between stability and sample efficiency in policy optimization. It utilizes a surrogate objective function that approximates the policy improvement and employs a trust region approach to ensure that policy updates are performed conservatively. PPO has demonstrated strong performance on a range of challenging tasks, making it a popular choice for deep reinforcement learning in computer games and other domains.</a:t>
            </a:r>
          </a:p>
        </p:txBody>
      </p:sp>
      <p:sp>
        <p:nvSpPr>
          <p:cNvPr id="263" name="Title 2"/>
          <p:cNvSpPr txBox="1">
            <a:spLocks noGrp="1"/>
          </p:cNvSpPr>
          <p:nvPr>
            <p:ph type="title"/>
          </p:nvPr>
        </p:nvSpPr>
        <p:spPr>
          <a:prstGeom prst="rect">
            <a:avLst/>
          </a:prstGeom>
        </p:spPr>
        <p:txBody>
          <a:bodyPr/>
          <a:lstStyle>
            <a:lvl1pPr defTabSz="868680">
              <a:spcBef>
                <a:spcPts val="900"/>
              </a:spcBef>
              <a:defRPr sz="3800"/>
            </a:lvl1pPr>
          </a:lstStyle>
          <a:p>
            <a:r>
              <a:rPr dirty="0"/>
              <a:t>Proximal Policy Optimization Algorithms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Text Placeholder 1"/>
          <p:cNvSpPr txBox="1">
            <a:spLocks noGrp="1"/>
          </p:cNvSpPr>
          <p:nvPr>
            <p:ph type="body" sz="half" idx="1"/>
          </p:nvPr>
        </p:nvSpPr>
        <p:spPr>
          <a:xfrm>
            <a:off x="761999" y="1905000"/>
            <a:ext cx="7654413" cy="3138948"/>
          </a:xfrm>
          <a:prstGeom prst="rect">
            <a:avLst/>
          </a:prstGeom>
        </p:spPr>
        <p:txBody>
          <a:bodyPr/>
          <a:lstStyle/>
          <a:p>
            <a:pPr algn="just" defTabSz="777240">
              <a:lnSpc>
                <a:spcPct val="81000"/>
              </a:lnSpc>
              <a:spcBef>
                <a:spcPts val="800"/>
              </a:spcBef>
              <a:defRPr sz="1530"/>
            </a:pPr>
            <a:r>
              <a:rPr dirty="0"/>
              <a:t>The key contributions of the PPO algorithm outlined in the paper include:</a:t>
            </a:r>
            <a:endParaRPr lang="en-US" dirty="0"/>
          </a:p>
          <a:p>
            <a:pPr algn="just" defTabSz="777240">
              <a:lnSpc>
                <a:spcPct val="81000"/>
              </a:lnSpc>
              <a:spcBef>
                <a:spcPts val="800"/>
              </a:spcBef>
              <a:defRPr sz="1530"/>
            </a:pPr>
            <a:endParaRPr dirty="0"/>
          </a:p>
          <a:p>
            <a:pPr algn="just" defTabSz="777240">
              <a:lnSpc>
                <a:spcPct val="81000"/>
              </a:lnSpc>
              <a:spcBef>
                <a:spcPts val="800"/>
              </a:spcBef>
              <a:defRPr sz="1530"/>
            </a:pPr>
            <a:r>
              <a:rPr dirty="0"/>
              <a:t>1. Surrogate Objective Function: </a:t>
            </a:r>
            <a:r>
              <a:rPr b="0" dirty="0"/>
              <a:t>PPO utilizes a surrogate objective function that approximates the policy improvement. This surrogate objective is constructed to ensure that policy updates are performed within a trust region, avoiding large policy changes that could lead to instability.</a:t>
            </a:r>
          </a:p>
          <a:p>
            <a:pPr algn="just" defTabSz="777240">
              <a:lnSpc>
                <a:spcPct val="81000"/>
              </a:lnSpc>
              <a:spcBef>
                <a:spcPts val="800"/>
              </a:spcBef>
              <a:defRPr sz="1530"/>
            </a:pPr>
            <a:r>
              <a:rPr dirty="0"/>
              <a:t>2. Clipped Surrogate Objective: </a:t>
            </a:r>
            <a:r>
              <a:rPr b="0" dirty="0"/>
              <a:t>To further enhance stability, the PPO algorithm introduces a clipping mechanism in the surrogate objective. The objective is clipped to ensure that the policy update remains close to the previous policy, preventing large deviations and controlling the magnitude of the policy changes.</a:t>
            </a:r>
          </a:p>
        </p:txBody>
      </p:sp>
      <p:sp>
        <p:nvSpPr>
          <p:cNvPr id="266" name="Title 2"/>
          <p:cNvSpPr txBox="1">
            <a:spLocks noGrp="1"/>
          </p:cNvSpPr>
          <p:nvPr>
            <p:ph type="title"/>
          </p:nvPr>
        </p:nvSpPr>
        <p:spPr>
          <a:xfrm>
            <a:off x="761998" y="715960"/>
            <a:ext cx="6477001" cy="1189039"/>
          </a:xfrm>
          <a:prstGeom prst="rect">
            <a:avLst/>
          </a:prstGeom>
        </p:spPr>
        <p:txBody>
          <a:bodyPr/>
          <a:lstStyle/>
          <a:p>
            <a:r>
              <a:t>Main Contribution:</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ext Placeholder 1"/>
          <p:cNvSpPr txBox="1">
            <a:spLocks noGrp="1"/>
          </p:cNvSpPr>
          <p:nvPr>
            <p:ph type="body" sz="half" idx="1"/>
          </p:nvPr>
        </p:nvSpPr>
        <p:spPr>
          <a:xfrm>
            <a:off x="762000" y="1905000"/>
            <a:ext cx="7467600" cy="3571568"/>
          </a:xfrm>
          <a:prstGeom prst="rect">
            <a:avLst/>
          </a:prstGeom>
        </p:spPr>
        <p:txBody>
          <a:bodyPr/>
          <a:lstStyle/>
          <a:p>
            <a:pPr algn="just" defTabSz="832104">
              <a:lnSpc>
                <a:spcPct val="81000"/>
              </a:lnSpc>
              <a:spcBef>
                <a:spcPts val="900"/>
              </a:spcBef>
              <a:defRPr sz="1638"/>
            </a:pPr>
            <a:r>
              <a:rPr dirty="0"/>
              <a:t>3. Multiple Optimization Epochs</a:t>
            </a:r>
            <a:r>
              <a:rPr b="0" dirty="0"/>
              <a:t>: PPO performs multiple epochs of optimization on the collected data to further improve sample efficiency. In each epoch, the algorithm iteratively updates the policy using minibatches of data, resulting in more effective policy updates.</a:t>
            </a:r>
          </a:p>
          <a:p>
            <a:pPr algn="just" defTabSz="832104">
              <a:lnSpc>
                <a:spcPct val="81000"/>
              </a:lnSpc>
              <a:spcBef>
                <a:spcPts val="900"/>
              </a:spcBef>
              <a:defRPr sz="1638"/>
            </a:pPr>
            <a:r>
              <a:rPr dirty="0"/>
              <a:t>4. Compatible with Various Policy Architectures: </a:t>
            </a:r>
            <a:r>
              <a:rPr b="0" dirty="0"/>
              <a:t>PPO is compatible with both simple parameterized policies and more complex deep neural network policies. This flexibility allows the algorithm to be applied to a wide range of reinforcement learning tasks, including computer games.</a:t>
            </a:r>
          </a:p>
          <a:p>
            <a:pPr algn="just" defTabSz="832104">
              <a:lnSpc>
                <a:spcPct val="81000"/>
              </a:lnSpc>
              <a:spcBef>
                <a:spcPts val="900"/>
              </a:spcBef>
              <a:defRPr sz="1638"/>
            </a:pPr>
            <a:r>
              <a:rPr dirty="0"/>
              <a:t>PPO has become widely adopted in the field due to its effectiveness and ease of implementation, making it a valuable contribution to the advancement of reinforcement learning algorithms.</a:t>
            </a:r>
          </a:p>
        </p:txBody>
      </p:sp>
      <p:sp>
        <p:nvSpPr>
          <p:cNvPr id="269" name="Title 2"/>
          <p:cNvSpPr txBox="1">
            <a:spLocks noGrp="1"/>
          </p:cNvSpPr>
          <p:nvPr>
            <p:ph type="title"/>
          </p:nvPr>
        </p:nvSpPr>
        <p:spPr>
          <a:xfrm>
            <a:off x="761998" y="715960"/>
            <a:ext cx="6477001" cy="1189039"/>
          </a:xfrm>
          <a:prstGeom prst="rect">
            <a:avLst/>
          </a:prstGeom>
        </p:spPr>
        <p:txBody>
          <a:bodyPr/>
          <a:lstStyle/>
          <a:p>
            <a:r>
              <a:t>Main Contribution:</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Text Placeholder 1"/>
          <p:cNvSpPr txBox="1">
            <a:spLocks noGrp="1"/>
          </p:cNvSpPr>
          <p:nvPr>
            <p:ph type="body" sz="half" idx="1"/>
          </p:nvPr>
        </p:nvSpPr>
        <p:spPr>
          <a:xfrm>
            <a:off x="762000" y="1905000"/>
            <a:ext cx="6477000" cy="3837288"/>
          </a:xfrm>
          <a:prstGeom prst="rect">
            <a:avLst/>
          </a:prstGeom>
        </p:spPr>
        <p:txBody>
          <a:bodyPr/>
          <a:lstStyle/>
          <a:p>
            <a:pPr algn="just" defTabSz="832104">
              <a:lnSpc>
                <a:spcPct val="81000"/>
              </a:lnSpc>
              <a:spcBef>
                <a:spcPts val="900"/>
              </a:spcBef>
              <a:defRPr sz="1456"/>
            </a:pPr>
            <a:r>
              <a:rPr dirty="0"/>
              <a:t>1. Improved Stability</a:t>
            </a:r>
            <a:r>
              <a:rPr b="0" dirty="0"/>
              <a:t>: One of the significant strengths of the paper is the introduction of the PPO algorithm, which addresses the stability issue commonly encountered in policy optimization. The surrogate objective and clipping mechanism contribute to stable policy updates, reducing the risk of policy divergence and improving training reliability.</a:t>
            </a:r>
          </a:p>
          <a:p>
            <a:pPr algn="just" defTabSz="832104">
              <a:lnSpc>
                <a:spcPct val="81000"/>
              </a:lnSpc>
              <a:spcBef>
                <a:spcPts val="900"/>
              </a:spcBef>
              <a:defRPr sz="1456"/>
            </a:pPr>
            <a:r>
              <a:rPr dirty="0"/>
              <a:t>2. Sample Efficiency: </a:t>
            </a:r>
            <a:r>
              <a:rPr b="0" dirty="0"/>
              <a:t>PPO strikes a balance between stability and sample efficiency. By performing multiple optimization epochs on collected data, PPO utilizes the available data more effectively, leading to improved sample efficiency and faster convergence compared to some other algorithms.</a:t>
            </a:r>
          </a:p>
          <a:p>
            <a:pPr algn="just" defTabSz="832104">
              <a:lnSpc>
                <a:spcPct val="81000"/>
              </a:lnSpc>
              <a:spcBef>
                <a:spcPts val="900"/>
              </a:spcBef>
              <a:defRPr sz="1456"/>
            </a:pPr>
            <a:r>
              <a:rPr dirty="0"/>
              <a:t>3. Versatility</a:t>
            </a:r>
            <a:r>
              <a:rPr b="0" dirty="0"/>
              <a:t>: The PPO algorithm is designed to be compatible with various policy architectures, including simple parameterized policies and deep neural network policies. This versatility allows researchers and practitioners to apply PPO to a wide range of reinforcement learning tasks, including computer games.</a:t>
            </a:r>
          </a:p>
        </p:txBody>
      </p:sp>
      <p:sp>
        <p:nvSpPr>
          <p:cNvPr id="272" name="Title 2"/>
          <p:cNvSpPr txBox="1">
            <a:spLocks noGrp="1"/>
          </p:cNvSpPr>
          <p:nvPr>
            <p:ph type="title"/>
          </p:nvPr>
        </p:nvSpPr>
        <p:spPr>
          <a:xfrm>
            <a:off x="761998" y="715960"/>
            <a:ext cx="6477001" cy="1189039"/>
          </a:xfrm>
          <a:prstGeom prst="rect">
            <a:avLst/>
          </a:prstGeom>
        </p:spPr>
        <p:txBody>
          <a:bodyPr/>
          <a:lstStyle/>
          <a:p>
            <a:r>
              <a:t>Strengths… </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Text Placeholder 1"/>
          <p:cNvSpPr txBox="1">
            <a:spLocks noGrp="1"/>
          </p:cNvSpPr>
          <p:nvPr>
            <p:ph type="body" sz="half" idx="1"/>
          </p:nvPr>
        </p:nvSpPr>
        <p:spPr>
          <a:xfrm>
            <a:off x="762000" y="1905000"/>
            <a:ext cx="6477000" cy="4152609"/>
          </a:xfrm>
          <a:prstGeom prst="rect">
            <a:avLst/>
          </a:prstGeom>
        </p:spPr>
        <p:txBody>
          <a:bodyPr/>
          <a:lstStyle/>
          <a:p>
            <a:pPr algn="just">
              <a:lnSpc>
                <a:spcPct val="81000"/>
              </a:lnSpc>
              <a:buSzPct val="100000"/>
              <a:buAutoNum type="arabicPeriod"/>
              <a:defRPr sz="1500"/>
            </a:pPr>
            <a:r>
              <a:rPr dirty="0"/>
              <a:t>Lack of Theoretical Guarantees: </a:t>
            </a:r>
            <a:r>
              <a:rPr b="0" dirty="0"/>
              <a:t>Although PPO has shown empirical success in various domains, the paper does not provide strong theoretical guarantees regarding convergence or optimality. While the algorithm is widely adopted and has demonstrated effectiveness, a lack of formal guarantees may limit its application in safety-critical or highly regulated settings.</a:t>
            </a:r>
          </a:p>
          <a:p>
            <a:pPr algn="just">
              <a:lnSpc>
                <a:spcPct val="81000"/>
              </a:lnSpc>
              <a:buSzPct val="100000"/>
              <a:buAutoNum type="arabicPeriod"/>
              <a:defRPr sz="1500"/>
            </a:pPr>
            <a:r>
              <a:rPr dirty="0"/>
              <a:t>Hyperparameter Sensitivity: </a:t>
            </a:r>
            <a:r>
              <a:rPr b="0" dirty="0"/>
              <a:t>PPO, like many other reinforcement learning algorithms, requires careful tuning of hyperparameters for optimal performance. The paper provides some guidance on hyperparameter selection, but finding the right set of hyperparameters can still be a time-consuming and non-trivial task.</a:t>
            </a:r>
          </a:p>
          <a:p>
            <a:pPr algn="just">
              <a:lnSpc>
                <a:spcPct val="81000"/>
              </a:lnSpc>
              <a:buSzPct val="100000"/>
              <a:buAutoNum type="arabicPeriod"/>
              <a:defRPr sz="1500"/>
            </a:pPr>
            <a:r>
              <a:rPr dirty="0"/>
              <a:t>Limited Comparison to Baselines: </a:t>
            </a:r>
            <a:r>
              <a:rPr b="0" dirty="0"/>
              <a:t>While the paper presents results comparing PPO to previous algorithms, the number of baselines and domains used for comparison is relatively limited. Including a more extensive range of baselines and evaluation on a broader set of tasks could provide a more comprehensive understanding of PPO's performance relative to other approaches.</a:t>
            </a:r>
          </a:p>
        </p:txBody>
      </p:sp>
      <p:sp>
        <p:nvSpPr>
          <p:cNvPr id="275" name="Title 2"/>
          <p:cNvSpPr txBox="1">
            <a:spLocks noGrp="1"/>
          </p:cNvSpPr>
          <p:nvPr>
            <p:ph type="title"/>
          </p:nvPr>
        </p:nvSpPr>
        <p:spPr>
          <a:xfrm>
            <a:off x="761998" y="715960"/>
            <a:ext cx="6477001" cy="1189039"/>
          </a:xfrm>
          <a:prstGeom prst="rect">
            <a:avLst/>
          </a:prstGeom>
        </p:spPr>
        <p:txBody>
          <a:bodyPr/>
          <a:lstStyle/>
          <a:p>
            <a:r>
              <a:t>Weaknesses…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Text Placeholder 1"/>
          <p:cNvSpPr txBox="1">
            <a:spLocks noGrp="1"/>
          </p:cNvSpPr>
          <p:nvPr>
            <p:ph type="body" sz="half" idx="1"/>
          </p:nvPr>
        </p:nvSpPr>
        <p:spPr>
          <a:xfrm>
            <a:off x="575187" y="2172930"/>
            <a:ext cx="8273846" cy="1936954"/>
          </a:xfrm>
          <a:prstGeom prst="rect">
            <a:avLst/>
          </a:prstGeom>
        </p:spPr>
        <p:txBody>
          <a:bodyPr>
            <a:normAutofit/>
          </a:bodyPr>
          <a:lstStyle>
            <a:lvl1pPr algn="just"/>
          </a:lstStyle>
          <a:p>
            <a:r>
              <a:rPr dirty="0"/>
              <a:t>It's important to note that the strengths and weaknesses mentioned here are specific to the paper</a:t>
            </a:r>
            <a:r>
              <a:rPr lang="en-US" dirty="0"/>
              <a:t>s themselves </a:t>
            </a:r>
            <a:r>
              <a:rPr dirty="0"/>
              <a:t>and should not be interpreted as limitations of the</a:t>
            </a:r>
            <a:r>
              <a:rPr lang="en-US" dirty="0"/>
              <a:t> </a:t>
            </a:r>
            <a:r>
              <a:rPr dirty="0"/>
              <a:t>algorithm</a:t>
            </a:r>
            <a:r>
              <a:rPr lang="en-US" dirty="0"/>
              <a:t>s, which has been influential in the field of reinforcement learning for games, and it has been widely adopted and extended in subsequent research.</a:t>
            </a:r>
          </a:p>
          <a:p>
            <a:endParaRPr dirty="0"/>
          </a:p>
        </p:txBody>
      </p:sp>
    </p:spTree>
    <p:extLst>
      <p:ext uri="{BB962C8B-B14F-4D97-AF65-F5344CB8AC3E}">
        <p14:creationId xmlns:p14="http://schemas.microsoft.com/office/powerpoint/2010/main" val="533883567"/>
      </p:ext>
    </p:extLst>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Text Placeholder 1"/>
          <p:cNvSpPr txBox="1">
            <a:spLocks noGrp="1"/>
          </p:cNvSpPr>
          <p:nvPr>
            <p:ph type="body" sz="half" idx="1"/>
          </p:nvPr>
        </p:nvSpPr>
        <p:spPr>
          <a:xfrm>
            <a:off x="3112168" y="1905000"/>
            <a:ext cx="5530387" cy="3473245"/>
          </a:xfrm>
          <a:prstGeom prst="rect">
            <a:avLst/>
          </a:prstGeom>
        </p:spPr>
        <p:txBody>
          <a:bodyPr>
            <a:normAutofit fontScale="85000" lnSpcReduction="20000"/>
          </a:bodyPr>
          <a:lstStyle/>
          <a:p>
            <a:pPr marL="342900" indent="-342900" algn="just" defTabSz="694944">
              <a:lnSpc>
                <a:spcPct val="81000"/>
              </a:lnSpc>
              <a:spcBef>
                <a:spcPts val="700"/>
              </a:spcBef>
              <a:buFont typeface="+mj-lt"/>
              <a:buAutoNum type="arabicPeriod"/>
              <a:defRPr sz="1368"/>
            </a:pPr>
            <a:r>
              <a:rPr dirty="0" err="1"/>
              <a:t>Mnih</a:t>
            </a:r>
            <a:r>
              <a:rPr dirty="0"/>
              <a:t> et al., 2013. Playing Atari with Deep Reinforcement Learning.</a:t>
            </a:r>
          </a:p>
          <a:p>
            <a:pPr marL="342900" indent="-342900" algn="just" defTabSz="694944">
              <a:lnSpc>
                <a:spcPct val="81000"/>
              </a:lnSpc>
              <a:spcBef>
                <a:spcPts val="700"/>
              </a:spcBef>
              <a:buFont typeface="+mj-lt"/>
              <a:buAutoNum type="arabicPeriod"/>
              <a:defRPr sz="1368"/>
            </a:pPr>
            <a:r>
              <a:rPr dirty="0" err="1"/>
              <a:t>Mnih</a:t>
            </a:r>
            <a:r>
              <a:rPr dirty="0"/>
              <a:t> at al., 2015. Human-level control through deep reinforcement learning.</a:t>
            </a:r>
          </a:p>
          <a:p>
            <a:pPr marL="342900" indent="-342900" algn="just" defTabSz="694944">
              <a:lnSpc>
                <a:spcPct val="81000"/>
              </a:lnSpc>
              <a:spcBef>
                <a:spcPts val="700"/>
              </a:spcBef>
              <a:buFont typeface="+mj-lt"/>
              <a:buAutoNum type="arabicPeriod"/>
              <a:defRPr sz="1368"/>
            </a:pPr>
            <a:r>
              <a:rPr dirty="0" err="1"/>
              <a:t>Mnih</a:t>
            </a:r>
            <a:r>
              <a:rPr dirty="0"/>
              <a:t> et al., 2016. Asynchronous Methods for Deep Reinforcement Learning.</a:t>
            </a:r>
          </a:p>
          <a:p>
            <a:pPr marL="342900" indent="-342900" algn="just" defTabSz="694944">
              <a:lnSpc>
                <a:spcPct val="81000"/>
              </a:lnSpc>
              <a:spcBef>
                <a:spcPts val="700"/>
              </a:spcBef>
              <a:buFont typeface="+mj-lt"/>
              <a:buAutoNum type="arabicPeriod"/>
              <a:defRPr sz="1368"/>
            </a:pPr>
            <a:r>
              <a:rPr lang="en-US" dirty="0"/>
              <a:t>Hasselt</a:t>
            </a:r>
            <a:r>
              <a:rPr dirty="0"/>
              <a:t> et al., 2015. Deep Reinforcement Learning with Double Q-learning.</a:t>
            </a:r>
            <a:endParaRPr lang="en-US" dirty="0"/>
          </a:p>
          <a:p>
            <a:pPr marL="342900" indent="-342900" algn="just" defTabSz="694944">
              <a:lnSpc>
                <a:spcPct val="81000"/>
              </a:lnSpc>
              <a:spcBef>
                <a:spcPts val="700"/>
              </a:spcBef>
              <a:buFont typeface="+mj-lt"/>
              <a:buAutoNum type="arabicPeriod"/>
              <a:defRPr sz="1368"/>
            </a:pPr>
            <a:r>
              <a:rPr lang="en-US" dirty="0" err="1"/>
              <a:t>Lillicrap</a:t>
            </a:r>
            <a:r>
              <a:rPr dirty="0"/>
              <a:t> et al., 2015. Continuous control with deep reinforcement learning.</a:t>
            </a:r>
            <a:endParaRPr lang="en-US" dirty="0"/>
          </a:p>
          <a:p>
            <a:pPr marL="342900" indent="-342900" algn="just" defTabSz="694944">
              <a:lnSpc>
                <a:spcPct val="81000"/>
              </a:lnSpc>
              <a:spcBef>
                <a:spcPts val="700"/>
              </a:spcBef>
              <a:buFont typeface="+mj-lt"/>
              <a:buAutoNum type="arabicPeriod"/>
              <a:defRPr sz="1368"/>
            </a:pPr>
            <a:r>
              <a:rPr lang="en-US" dirty="0"/>
              <a:t>Silver et al., 2016. Mastering the game of Go with deep neural networks and tree search.</a:t>
            </a:r>
            <a:endParaRPr dirty="0"/>
          </a:p>
          <a:p>
            <a:pPr marL="342900" indent="-342900" algn="just" defTabSz="694944">
              <a:lnSpc>
                <a:spcPct val="81000"/>
              </a:lnSpc>
              <a:spcBef>
                <a:spcPts val="700"/>
              </a:spcBef>
              <a:buFont typeface="+mj-lt"/>
              <a:buAutoNum type="arabicPeriod"/>
              <a:defRPr sz="1368"/>
            </a:pPr>
            <a:r>
              <a:rPr dirty="0"/>
              <a:t>Silver et al., 201</a:t>
            </a:r>
            <a:r>
              <a:rPr lang="en-US" dirty="0"/>
              <a:t>7</a:t>
            </a:r>
            <a:r>
              <a:rPr dirty="0"/>
              <a:t>. Mastering the game of Go without human knowledge.</a:t>
            </a:r>
          </a:p>
          <a:p>
            <a:pPr marL="342900" indent="-342900" algn="just" defTabSz="694944">
              <a:lnSpc>
                <a:spcPct val="81000"/>
              </a:lnSpc>
              <a:spcBef>
                <a:spcPts val="700"/>
              </a:spcBef>
              <a:buFont typeface="+mj-lt"/>
              <a:buAutoNum type="arabicPeriod"/>
              <a:defRPr sz="1368"/>
            </a:pPr>
            <a:r>
              <a:rPr dirty="0" err="1"/>
              <a:t>Espeholt</a:t>
            </a:r>
            <a:r>
              <a:rPr dirty="0"/>
              <a:t> et al., 2018. IMPALA: Scalable Distributed Deep-RL with Importance Weighted Actor-Learner Architectures. </a:t>
            </a:r>
            <a:endParaRPr lang="en-US" dirty="0"/>
          </a:p>
          <a:p>
            <a:pPr marL="342900" indent="-342900" algn="just" defTabSz="694944">
              <a:lnSpc>
                <a:spcPct val="81000"/>
              </a:lnSpc>
              <a:spcBef>
                <a:spcPts val="700"/>
              </a:spcBef>
              <a:buFont typeface="+mj-lt"/>
              <a:buAutoNum type="arabicPeriod"/>
              <a:defRPr sz="1368"/>
            </a:pPr>
            <a:r>
              <a:rPr dirty="0"/>
              <a:t>Hessel et al., 2018. Rainbow Combining Improvements in Deep Reinforcement Learning</a:t>
            </a:r>
            <a:r>
              <a:rPr lang="en-US" dirty="0"/>
              <a:t>.</a:t>
            </a:r>
          </a:p>
          <a:p>
            <a:pPr marL="342900" indent="-342900" algn="just" defTabSz="694944">
              <a:lnSpc>
                <a:spcPct val="81000"/>
              </a:lnSpc>
              <a:spcBef>
                <a:spcPts val="700"/>
              </a:spcBef>
              <a:buFont typeface="+mj-lt"/>
              <a:buAutoNum type="arabicPeriod"/>
              <a:defRPr sz="1368"/>
            </a:pPr>
            <a:r>
              <a:rPr dirty="0"/>
              <a:t>Silver et al., 2017, Mastering Chess and Shogi by Self-Play with a General Reinforcement Learning Algorithm</a:t>
            </a:r>
            <a:r>
              <a:rPr lang="en-US" dirty="0"/>
              <a:t>.</a:t>
            </a:r>
          </a:p>
          <a:p>
            <a:pPr marL="342900" indent="-342900" algn="just" defTabSz="694944">
              <a:lnSpc>
                <a:spcPct val="81000"/>
              </a:lnSpc>
              <a:spcBef>
                <a:spcPts val="700"/>
              </a:spcBef>
              <a:buFont typeface="+mj-lt"/>
              <a:buAutoNum type="arabicPeriod"/>
              <a:defRPr sz="1368"/>
            </a:pPr>
            <a:r>
              <a:rPr dirty="0"/>
              <a:t>Schulman et al., 2017</a:t>
            </a:r>
            <a:r>
              <a:rPr lang="en-US" dirty="0"/>
              <a:t>.</a:t>
            </a:r>
            <a:r>
              <a:rPr dirty="0"/>
              <a:t> Proximal Policy Optimization Algorithms</a:t>
            </a:r>
            <a:r>
              <a:rPr lang="en-US" dirty="0"/>
              <a:t>.</a:t>
            </a:r>
            <a:endParaRPr dirty="0"/>
          </a:p>
        </p:txBody>
      </p:sp>
      <p:sp>
        <p:nvSpPr>
          <p:cNvPr id="280" name="Title 2"/>
          <p:cNvSpPr txBox="1">
            <a:spLocks noGrp="1"/>
          </p:cNvSpPr>
          <p:nvPr>
            <p:ph type="title"/>
          </p:nvPr>
        </p:nvSpPr>
        <p:spPr>
          <a:prstGeom prst="rect">
            <a:avLst/>
          </a:prstGeom>
        </p:spPr>
        <p:txBody>
          <a:bodyPr/>
          <a:lstStyle/>
          <a:p>
            <a:r>
              <a:t>Papers… 	</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Title 4"/>
          <p:cNvSpPr txBox="1">
            <a:spLocks noGrp="1"/>
          </p:cNvSpPr>
          <p:nvPr>
            <p:ph type="title"/>
          </p:nvPr>
        </p:nvSpPr>
        <p:spPr>
          <a:prstGeom prst="rect">
            <a:avLst/>
          </a:prstGeom>
        </p:spPr>
        <p:txBody>
          <a:bodyPr/>
          <a:lstStyle/>
          <a:p>
            <a:pPr defTabSz="868680">
              <a:spcBef>
                <a:spcPts val="900"/>
              </a:spcBef>
              <a:defRPr sz="3800"/>
            </a:pPr>
            <a:r>
              <a:t>What is the problem?</a:t>
            </a:r>
            <a:br/>
            <a:endParaRPr/>
          </a:p>
        </p:txBody>
      </p:sp>
      <p:sp>
        <p:nvSpPr>
          <p:cNvPr id="150" name="Text Placeholder 2"/>
          <p:cNvSpPr txBox="1">
            <a:spLocks noGrp="1"/>
          </p:cNvSpPr>
          <p:nvPr>
            <p:ph type="body" sz="half" idx="1"/>
          </p:nvPr>
        </p:nvSpPr>
        <p:spPr>
          <a:xfrm>
            <a:off x="4457700" y="2071395"/>
            <a:ext cx="7219044" cy="3648270"/>
          </a:xfrm>
          <a:prstGeom prst="rect">
            <a:avLst/>
          </a:prstGeom>
        </p:spPr>
        <p:txBody>
          <a:bodyPr/>
          <a:lstStyle/>
          <a:p>
            <a:pPr defTabSz="877823">
              <a:spcBef>
                <a:spcPts val="900"/>
              </a:spcBef>
              <a:defRPr sz="1727" b="0">
                <a:solidFill>
                  <a:srgbClr val="000000"/>
                </a:solidFill>
                <a:latin typeface="Times New Roman"/>
                <a:ea typeface="Times New Roman"/>
                <a:cs typeface="Times New Roman"/>
                <a:sym typeface="Times New Roman"/>
              </a:defRPr>
            </a:pPr>
            <a:endParaRPr/>
          </a:p>
          <a:p>
            <a:pPr algn="just" defTabSz="877823">
              <a:spcBef>
                <a:spcPts val="900"/>
              </a:spcBef>
              <a:defRPr sz="1727"/>
            </a:pPr>
            <a:r>
              <a:t>The problem that reinforcement learning solves in computer games lies in the limitations of traditional game AI techniques. Handcrafted rules and scripted behaviors restrict the adaptability and dynamism of game agents, often resulting in predictable and less engaging gameplay experiences. These approaches require extensive manual programming and struggle to handle complex decision-making, long-term planning, and uncertain environments. The problem is to develop intelligent game agents that can learn and adapt to gameplay challenges without explicit programming, thereby creating more interactive and immersive gaming experiences.</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ext Placeholder 1"/>
          <p:cNvSpPr txBox="1">
            <a:spLocks noGrp="1"/>
          </p:cNvSpPr>
          <p:nvPr>
            <p:ph type="body" sz="half" idx="1"/>
          </p:nvPr>
        </p:nvSpPr>
        <p:spPr>
          <a:xfrm>
            <a:off x="3666931" y="2164701"/>
            <a:ext cx="8009813" cy="4058817"/>
          </a:xfrm>
          <a:prstGeom prst="rect">
            <a:avLst/>
          </a:prstGeom>
        </p:spPr>
        <p:txBody>
          <a:bodyPr/>
          <a:lstStyle/>
          <a:p>
            <a:pPr algn="just"/>
            <a:r>
              <a:t>The application of reinforcement learning to computer games addresses several important aspects:</a:t>
            </a:r>
          </a:p>
          <a:p>
            <a:pPr algn="just">
              <a:buSzPct val="100000"/>
              <a:buAutoNum type="arabicPeriod"/>
            </a:pPr>
            <a:r>
              <a:t> Enhanced player experience: </a:t>
            </a:r>
            <a:r>
              <a:rPr b="0"/>
              <a:t>By incorporating RL, game developers can create intelligent opponents that challenge players and provide a more immersive gaming experience. Agents trained using RL algorithms can exhibit dynamic behaviors, adapt to different strategies, and offer unpredictable gameplay, enhancing player engagement and satisfaction.</a:t>
            </a:r>
          </a:p>
          <a:p>
            <a:pPr algn="just">
              <a:buSzPct val="100000"/>
              <a:buAutoNum type="arabicPeriod"/>
            </a:pPr>
            <a:r>
              <a:t> AI benchmarking: </a:t>
            </a:r>
            <a:r>
              <a:rPr b="0"/>
              <a:t>Computer games provide a benchmark for evaluating the advancements of AI algorithms. By comparing the performance of RL agents against human players or existing AI methods, researchers can measure the progress of AI capabilities and identify areas for improvement. This allows for the continuous development and refinement of RL algorithms.</a:t>
            </a:r>
          </a:p>
        </p:txBody>
      </p:sp>
      <p:sp>
        <p:nvSpPr>
          <p:cNvPr id="153" name="Title 2"/>
          <p:cNvSpPr txBox="1">
            <a:spLocks noGrp="1"/>
          </p:cNvSpPr>
          <p:nvPr>
            <p:ph type="title"/>
          </p:nvPr>
        </p:nvSpPr>
        <p:spPr>
          <a:xfrm>
            <a:off x="3573624" y="715960"/>
            <a:ext cx="8103119" cy="1189039"/>
          </a:xfrm>
          <a:prstGeom prst="rect">
            <a:avLst/>
          </a:prstGeom>
        </p:spPr>
        <p:txBody>
          <a:bodyPr/>
          <a:lstStyle>
            <a:lvl1pPr defTabSz="868680">
              <a:spcBef>
                <a:spcPts val="900"/>
              </a:spcBef>
              <a:defRPr sz="3800"/>
            </a:lvl1pPr>
          </a:lstStyle>
          <a:p>
            <a:r>
              <a:t>Why is it an important problem?</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ext Placeholder 1"/>
          <p:cNvSpPr txBox="1">
            <a:spLocks noGrp="1"/>
          </p:cNvSpPr>
          <p:nvPr>
            <p:ph type="body" idx="1"/>
          </p:nvPr>
        </p:nvSpPr>
        <p:spPr>
          <a:xfrm>
            <a:off x="3181740" y="1904999"/>
            <a:ext cx="8495005" cy="4237040"/>
          </a:xfrm>
          <a:prstGeom prst="rect">
            <a:avLst/>
          </a:prstGeom>
        </p:spPr>
        <p:txBody>
          <a:bodyPr/>
          <a:lstStyle/>
          <a:p>
            <a:pPr algn="just" defTabSz="841247">
              <a:lnSpc>
                <a:spcPct val="81000"/>
              </a:lnSpc>
              <a:spcBef>
                <a:spcPts val="900"/>
              </a:spcBef>
              <a:defRPr sz="1656"/>
            </a:pPr>
            <a:r>
              <a:t>3. Generalization and transfer learning: </a:t>
            </a:r>
            <a:r>
              <a:rPr b="0"/>
              <a:t>RL techniques enable the development of game-playing agents that can generalize their knowledge and strategies across different games. Agents trained in one game environment can transfer their learned skills and adapt them to new game environments or even real-world applications. This facilitates the development of adaptable and versatile AI systems.</a:t>
            </a:r>
          </a:p>
          <a:p>
            <a:pPr algn="just" defTabSz="841247">
              <a:lnSpc>
                <a:spcPct val="81000"/>
              </a:lnSpc>
              <a:spcBef>
                <a:spcPts val="900"/>
              </a:spcBef>
              <a:defRPr sz="1656"/>
            </a:pPr>
            <a:r>
              <a:t>4. Complex decision-making: </a:t>
            </a:r>
            <a:r>
              <a:rPr b="0"/>
              <a:t>Computer games often involve complex decision-making processes, where agents must consider multiple factors, long-term consequences, and uncertain environments. RL algorithms provide a framework for learning optimal policies that balance exploration and exploitation, enabling agents to make informed decisions in complex game scenarios.</a:t>
            </a:r>
          </a:p>
          <a:p>
            <a:pPr algn="just" defTabSz="841247">
              <a:lnSpc>
                <a:spcPct val="81000"/>
              </a:lnSpc>
              <a:spcBef>
                <a:spcPts val="900"/>
              </a:spcBef>
              <a:defRPr sz="1656"/>
            </a:pPr>
            <a:r>
              <a:t>5. Real-time adaptation: </a:t>
            </a:r>
            <a:r>
              <a:rPr b="0"/>
              <a:t>RL algorithms enable game agents to adapt and learn in real-time as the game environment evolves. Agents can continuously update their strategies based on feedback received from the game environment, ensuring optimal performance throughout gameplay. This real-time adaptation allows game agents to respond to changing circumstances, making gameplay more challenging and dynamic.</a:t>
            </a:r>
          </a:p>
        </p:txBody>
      </p:sp>
      <p:sp>
        <p:nvSpPr>
          <p:cNvPr id="156" name="Title 2"/>
          <p:cNvSpPr txBox="1">
            <a:spLocks noGrp="1"/>
          </p:cNvSpPr>
          <p:nvPr>
            <p:ph type="title"/>
          </p:nvPr>
        </p:nvSpPr>
        <p:spPr>
          <a:prstGeom prst="rect">
            <a:avLst/>
          </a:prstGeom>
        </p:spPr>
        <p:txBody>
          <a:bodyPr/>
          <a:lstStyle/>
          <a:p>
            <a:r>
              <a:rPr dirty="0"/>
              <a:t>Cont. </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theme/theme1.xml><?xml version="1.0" encoding="utf-8"?>
<a:theme xmlns:a="http://schemas.openxmlformats.org/drawingml/2006/main" name="1_Office Theme">
  <a:themeElements>
    <a:clrScheme name="1_Office Theme">
      <a:dk1>
        <a:srgbClr val="000000"/>
      </a:dk1>
      <a:lt1>
        <a:srgbClr val="B3DAD6"/>
      </a:lt1>
      <a:dk2>
        <a:srgbClr val="A7A7A7"/>
      </a:dk2>
      <a:lt2>
        <a:srgbClr val="535353"/>
      </a:lt2>
      <a:accent1>
        <a:srgbClr val="E56925"/>
      </a:accent1>
      <a:accent2>
        <a:srgbClr val="F19936"/>
      </a:accent2>
      <a:accent3>
        <a:srgbClr val="5DA3CC"/>
      </a:accent3>
      <a:accent4>
        <a:srgbClr val="B3DAD6"/>
      </a:accent4>
      <a:accent5>
        <a:srgbClr val="76B144"/>
      </a:accent5>
      <a:accent6>
        <a:srgbClr val="438F63"/>
      </a:accent6>
      <a:hlink>
        <a:srgbClr val="0000FF"/>
      </a:hlink>
      <a:folHlink>
        <a:srgbClr val="FF00FF"/>
      </a:folHlink>
    </a:clrScheme>
    <a:fontScheme name="1_Office Theme">
      <a:majorFont>
        <a:latin typeface="Helvetica"/>
        <a:ea typeface="Helvetica"/>
        <a:cs typeface="Helvetica"/>
      </a:majorFont>
      <a:minorFont>
        <a:latin typeface="Arial"/>
        <a:ea typeface="Arial"/>
        <a:cs typeface="Arial"/>
      </a:minorFont>
    </a:fontScheme>
    <a:fmtScheme name="1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1_Office Theme">
      <a:dk1>
        <a:srgbClr val="000000"/>
      </a:dk1>
      <a:lt1>
        <a:srgbClr val="FFFFFF"/>
      </a:lt1>
      <a:dk2>
        <a:srgbClr val="A7A7A7"/>
      </a:dk2>
      <a:lt2>
        <a:srgbClr val="535353"/>
      </a:lt2>
      <a:accent1>
        <a:srgbClr val="E56925"/>
      </a:accent1>
      <a:accent2>
        <a:srgbClr val="F19936"/>
      </a:accent2>
      <a:accent3>
        <a:srgbClr val="5DA3CC"/>
      </a:accent3>
      <a:accent4>
        <a:srgbClr val="B3DAD6"/>
      </a:accent4>
      <a:accent5>
        <a:srgbClr val="76B144"/>
      </a:accent5>
      <a:accent6>
        <a:srgbClr val="438F63"/>
      </a:accent6>
      <a:hlink>
        <a:srgbClr val="0000FF"/>
      </a:hlink>
      <a:folHlink>
        <a:srgbClr val="FF00FF"/>
      </a:folHlink>
    </a:clrScheme>
    <a:fontScheme name="1_Office Theme">
      <a:majorFont>
        <a:latin typeface="Helvetica"/>
        <a:ea typeface="Helvetica"/>
        <a:cs typeface="Helvetica"/>
      </a:majorFont>
      <a:minorFont>
        <a:latin typeface="Arial"/>
        <a:ea typeface="Arial"/>
        <a:cs typeface="Arial"/>
      </a:minorFont>
    </a:fontScheme>
    <a:fmtScheme name="1_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Segoe UI"/>
            <a:ea typeface="Segoe UI"/>
            <a:cs typeface="Segoe UI"/>
            <a:sym typeface="Segoe U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451</TotalTime>
  <Words>6940</Words>
  <Application>Microsoft Office PowerPoint</Application>
  <PresentationFormat>Widescreen</PresentationFormat>
  <Paragraphs>192</Paragraphs>
  <Slides>68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68</vt:i4>
      </vt:variant>
    </vt:vector>
  </HeadingPairs>
  <TitlesOfParts>
    <vt:vector size="72" baseType="lpstr">
      <vt:lpstr>Arial</vt:lpstr>
      <vt:lpstr>Segoe UI</vt:lpstr>
      <vt:lpstr>Times New Roman</vt:lpstr>
      <vt:lpstr>1_Office Theme</vt:lpstr>
      <vt:lpstr>Reinforcement Learning in Computer Games    Lara Tomeh, Ahmad Wali,  Alexandru Stefan</vt:lpstr>
      <vt:lpstr>Introduction </vt:lpstr>
      <vt:lpstr>Introduction </vt:lpstr>
      <vt:lpstr>PowerPoint Presentation</vt:lpstr>
      <vt:lpstr>Model-free vs Model-based</vt:lpstr>
      <vt:lpstr>Reinforcement learning in computer games</vt:lpstr>
      <vt:lpstr>What is the problem? </vt:lpstr>
      <vt:lpstr>Why is it an important problem?</vt:lpstr>
      <vt:lpstr>Cont. </vt:lpstr>
      <vt:lpstr>Deep Q-Learning. Deep Q-Networks (DQN).</vt:lpstr>
      <vt:lpstr>PowerPoint Presentation</vt:lpstr>
      <vt:lpstr>PowerPoint Presentation</vt:lpstr>
      <vt:lpstr>PowerPoint Presentation</vt:lpstr>
      <vt:lpstr>Strengths</vt:lpstr>
      <vt:lpstr>Weaknesses</vt:lpstr>
      <vt:lpstr>PowerPoint Presentation</vt:lpstr>
      <vt:lpstr>PowerPoint Presentation</vt:lpstr>
      <vt:lpstr>PowerPoint Presentation</vt:lpstr>
      <vt:lpstr>PowerPoint Presentation</vt:lpstr>
      <vt:lpstr>The Rise of Distributed Systems and Diverse Techniques</vt:lpstr>
      <vt:lpstr>PowerPoint Presentation</vt:lpstr>
      <vt:lpstr>PowerPoint Presentation</vt:lpstr>
      <vt:lpstr>Contributions of previous two papers:</vt:lpstr>
      <vt:lpstr>Objectives of previous two papers: </vt:lpstr>
      <vt:lpstr>PowerPoint Presentation</vt:lpstr>
      <vt:lpstr>Double Q-learning</vt:lpstr>
      <vt:lpstr>PowerPoint Presentation</vt:lpstr>
      <vt:lpstr>PowerPoint Presentation</vt:lpstr>
      <vt:lpstr>Strengths…</vt:lpstr>
      <vt:lpstr>Weaknesses…</vt:lpstr>
      <vt:lpstr>Deep DPG…</vt:lpstr>
      <vt:lpstr>PowerPoint Presentation</vt:lpstr>
      <vt:lpstr>PowerPoint Presentation</vt:lpstr>
      <vt:lpstr>PowerPoint Presentation</vt:lpstr>
      <vt:lpstr>PowerPoint Presentation</vt:lpstr>
      <vt:lpstr>The AlphaGo Revolution </vt:lpstr>
      <vt:lpstr>Approach</vt:lpstr>
      <vt:lpstr>Differences</vt:lpstr>
      <vt:lpstr>Training process</vt:lpstr>
      <vt:lpstr>Advantages of AlphaGo</vt:lpstr>
      <vt:lpstr>Disadvantage of AlphaGo</vt:lpstr>
      <vt:lpstr>Advantages of AlphaGo Zero</vt:lpstr>
      <vt:lpstr>Disadvantages of AlphaGo Zero</vt:lpstr>
      <vt:lpstr>IMPALA</vt:lpstr>
      <vt:lpstr>PowerPoint Presentation</vt:lpstr>
      <vt:lpstr>PowerPoint Presentation</vt:lpstr>
      <vt:lpstr>V-trace off-policy actor-critic algorithm in IMPALA:</vt:lpstr>
      <vt:lpstr>Cont.</vt:lpstr>
      <vt:lpstr>The main contributions of the IMPALA:</vt:lpstr>
      <vt:lpstr>Cont.</vt:lpstr>
      <vt:lpstr>Aggregated Improvements and Theoretical Innovations by Rainbow</vt:lpstr>
      <vt:lpstr>Main Contribution:</vt:lpstr>
      <vt:lpstr>Strengths… </vt:lpstr>
      <vt:lpstr>Cont.</vt:lpstr>
      <vt:lpstr>Weaknesses…</vt:lpstr>
      <vt:lpstr>PowerPoint Presentation</vt:lpstr>
      <vt:lpstr>AlphaZero…   Mastering Chess and Shogi by Self-Play. </vt:lpstr>
      <vt:lpstr>Main Contribution:</vt:lpstr>
      <vt:lpstr>Main Contribution:</vt:lpstr>
      <vt:lpstr>Strengths… </vt:lpstr>
      <vt:lpstr>Weaknesses…</vt:lpstr>
      <vt:lpstr>Proximal Policy Optimization Algorithms</vt:lpstr>
      <vt:lpstr>Main Contribution:</vt:lpstr>
      <vt:lpstr>Main Contribution:</vt:lpstr>
      <vt:lpstr>Strengths… </vt:lpstr>
      <vt:lpstr>Weaknesses…</vt:lpstr>
      <vt:lpstr>PowerPoint Presentation</vt:lpstr>
      <vt:lpstr>Papers…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Reinforcement Learning in Computer Games</dc:title>
  <cp:lastModifiedBy>Lara Tomeh</cp:lastModifiedBy>
  <cp:revision>9</cp:revision>
  <dcterms:modified xsi:type="dcterms:W3CDTF">2023-05-26T14:51:02Z</dcterms:modified>
</cp:coreProperties>
</file>